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94" r:id="rId4"/>
  </p:sldMasterIdLst>
  <p:notesMasterIdLst>
    <p:notesMasterId r:id="rId64"/>
  </p:notesMasterIdLst>
  <p:handoutMasterIdLst>
    <p:handoutMasterId r:id="rId65"/>
  </p:handoutMasterIdLst>
  <p:sldIdLst>
    <p:sldId id="754" r:id="rId5"/>
    <p:sldId id="937" r:id="rId6"/>
    <p:sldId id="994" r:id="rId7"/>
    <p:sldId id="995" r:id="rId8"/>
    <p:sldId id="997" r:id="rId9"/>
    <p:sldId id="1011" r:id="rId10"/>
    <p:sldId id="1012" r:id="rId11"/>
    <p:sldId id="940" r:id="rId12"/>
    <p:sldId id="941" r:id="rId13"/>
    <p:sldId id="942" r:id="rId14"/>
    <p:sldId id="943" r:id="rId15"/>
    <p:sldId id="944" r:id="rId16"/>
    <p:sldId id="945" r:id="rId17"/>
    <p:sldId id="946" r:id="rId18"/>
    <p:sldId id="947" r:id="rId19"/>
    <p:sldId id="998" r:id="rId20"/>
    <p:sldId id="999" r:id="rId21"/>
    <p:sldId id="1000" r:id="rId22"/>
    <p:sldId id="948" r:id="rId23"/>
    <p:sldId id="949" r:id="rId24"/>
    <p:sldId id="950" r:id="rId25"/>
    <p:sldId id="951" r:id="rId26"/>
    <p:sldId id="1002" r:id="rId27"/>
    <p:sldId id="1001" r:id="rId28"/>
    <p:sldId id="1010" r:id="rId29"/>
    <p:sldId id="953" r:id="rId30"/>
    <p:sldId id="1003" r:id="rId31"/>
    <p:sldId id="954" r:id="rId32"/>
    <p:sldId id="955" r:id="rId33"/>
    <p:sldId id="956" r:id="rId34"/>
    <p:sldId id="957" r:id="rId35"/>
    <p:sldId id="1007" r:id="rId36"/>
    <p:sldId id="1006" r:id="rId37"/>
    <p:sldId id="1005" r:id="rId38"/>
    <p:sldId id="1004" r:id="rId39"/>
    <p:sldId id="1008" r:id="rId40"/>
    <p:sldId id="1009" r:id="rId41"/>
    <p:sldId id="958" r:id="rId42"/>
    <p:sldId id="959" r:id="rId43"/>
    <p:sldId id="961" r:id="rId44"/>
    <p:sldId id="962" r:id="rId45"/>
    <p:sldId id="966" r:id="rId46"/>
    <p:sldId id="967" r:id="rId47"/>
    <p:sldId id="968" r:id="rId48"/>
    <p:sldId id="969" r:id="rId49"/>
    <p:sldId id="963" r:id="rId50"/>
    <p:sldId id="971" r:id="rId51"/>
    <p:sldId id="972" r:id="rId52"/>
    <p:sldId id="973" r:id="rId53"/>
    <p:sldId id="974" r:id="rId54"/>
    <p:sldId id="975" r:id="rId55"/>
    <p:sldId id="986" r:id="rId56"/>
    <p:sldId id="987" r:id="rId57"/>
    <p:sldId id="988" r:id="rId58"/>
    <p:sldId id="980" r:id="rId59"/>
    <p:sldId id="981" r:id="rId60"/>
    <p:sldId id="982" r:id="rId61"/>
    <p:sldId id="983" r:id="rId62"/>
    <p:sldId id="936" r:id="rId63"/>
  </p:sldIdLst>
  <p:sldSz cx="10972800" cy="6172200"/>
  <p:notesSz cx="7010400" cy="9296400"/>
  <p:embeddedFontLst>
    <p:embeddedFont>
      <p:font typeface="MS PGothic" panose="020B0600070205080204" pitchFamily="34" charset="-128"/>
      <p:regular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Trebuchet MS" panose="020B0603020202020204" pitchFamily="34" charset="0"/>
      <p:regular r:id="rId71"/>
      <p:bold r:id="rId72"/>
      <p:italic r:id="rId73"/>
      <p:boldItalic r:id="rId74"/>
    </p:embeddedFont>
    <p:embeddedFont>
      <p:font typeface="Century Gothic" panose="020B0502020202020204" pitchFamily="34" charset="0"/>
      <p:regular r:id="rId75"/>
      <p:bold r:id="rId76"/>
      <p:italic r:id="rId77"/>
      <p:boldItalic r:id="rId78"/>
    </p:embeddedFont>
    <p:embeddedFont>
      <p:font typeface="Consolas" panose="020B0609020204030204" pitchFamily="49" charset="0"/>
      <p:regular r:id="rId79"/>
      <p:bold r:id="rId80"/>
      <p:italic r:id="rId81"/>
      <p:boldItalic r:id="rId82"/>
    </p:embeddedFont>
    <p:embeddedFont>
      <p:font typeface="Castellar" panose="020A0402060406010301" pitchFamily="18" charset="0"/>
      <p:regular r:id="rId83"/>
    </p:embeddedFont>
    <p:embeddedFont>
      <p:font typeface="GeForce" panose="020B0604020202020204" charset="0"/>
      <p:regular r:id="rId84"/>
      <p:bold r:id="rId85"/>
    </p:embeddedFont>
    <p:embeddedFont>
      <p:font typeface="MS PGothic" panose="020B0600070205080204" pitchFamily="34" charset="-128"/>
      <p:regular r:id="rId66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16">
          <p15:clr>
            <a:srgbClr val="A4A3A4"/>
          </p15:clr>
        </p15:guide>
        <p15:guide id="2" orient="horz" pos="3050">
          <p15:clr>
            <a:srgbClr val="A4A3A4"/>
          </p15:clr>
        </p15:guide>
        <p15:guide id="3" orient="horz" pos="3189">
          <p15:clr>
            <a:srgbClr val="A4A3A4"/>
          </p15:clr>
        </p15:guide>
        <p15:guide id="4" pos="5455">
          <p15:clr>
            <a:srgbClr val="A4A3A4"/>
          </p15:clr>
        </p15:guide>
        <p15:guide id="5" orient="horz" pos="975">
          <p15:clr>
            <a:srgbClr val="A4A3A4"/>
          </p15:clr>
        </p15:guide>
        <p15:guide id="6" pos="34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C8C"/>
    <a:srgbClr val="5A5A5A"/>
    <a:srgbClr val="4E7A00"/>
    <a:srgbClr val="E26D32"/>
    <a:srgbClr val="F2F2F2"/>
    <a:srgbClr val="868686"/>
    <a:srgbClr val="0071C5"/>
    <a:srgbClr val="9A4216"/>
    <a:srgbClr val="4E2D00"/>
    <a:srgbClr val="0D3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7" autoAdjust="0"/>
    <p:restoredTop sz="82390" autoAdjust="0"/>
  </p:normalViewPr>
  <p:slideViewPr>
    <p:cSldViewPr snapToGrid="0">
      <p:cViewPr varScale="1">
        <p:scale>
          <a:sx n="110" d="100"/>
          <a:sy n="110" d="100"/>
        </p:scale>
        <p:origin x="1776" y="102"/>
      </p:cViewPr>
      <p:guideLst>
        <p:guide orient="horz" pos="1316"/>
        <p:guide orient="horz" pos="3050"/>
        <p:guide orient="horz" pos="3189"/>
        <p:guide pos="5455"/>
        <p:guide orient="horz" pos="975"/>
        <p:guide pos="34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560"/>
    </p:cViewPr>
  </p:sorterViewPr>
  <p:notesViewPr>
    <p:cSldViewPr snapToGrid="0">
      <p:cViewPr varScale="1">
        <p:scale>
          <a:sx n="91" d="100"/>
          <a:sy n="91" d="100"/>
        </p:scale>
        <p:origin x="4098" y="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84" Type="http://schemas.openxmlformats.org/officeDocument/2006/relationships/font" Target="fonts/font19.fntdata"/><Relationship Id="rId89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87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font" Target="fonts/font17.fntdata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514" y="8338093"/>
            <a:ext cx="1563880" cy="8132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58398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100">
                <a:latin typeface="Trebuchet MS" pitchFamily="34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fld id="{0EFD2D7F-A763-4126-9B71-A7F863137437}" type="datetimeFigureOut">
              <a:rPr lang="en-US" smtClean="0"/>
              <a:pPr>
                <a:defRPr/>
              </a:pPr>
              <a:t>3/6/2017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100">
                <a:latin typeface="Trebuchet MS" pitchFamily="34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153" y="83125"/>
            <a:ext cx="1065116" cy="5538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467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73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85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15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21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09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Slide -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8" t="3276" r="9016" b="1533"/>
          <a:stretch/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690356" y="2393547"/>
            <a:ext cx="8298369" cy="4247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Tx/>
              <a:buNone/>
              <a:defRPr sz="2400" b="0" cap="all" baseline="0">
                <a:solidFill>
                  <a:schemeClr val="tx1"/>
                </a:solidFill>
                <a:latin typeface="GeForce" pitchFamily="2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688112" y="1445736"/>
            <a:ext cx="8300613" cy="982855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600" b="1" cap="all" baseline="0">
                <a:solidFill>
                  <a:schemeClr val="tx2"/>
                </a:solidFill>
                <a:latin typeface="GeForce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64" y="5448537"/>
            <a:ext cx="1626671" cy="3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883" t="980" r="14676" b="-1225"/>
          <a:stretch/>
        </p:blipFill>
        <p:spPr>
          <a:xfrm>
            <a:off x="0" y="0"/>
            <a:ext cx="3502325" cy="61722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 flipH="1">
            <a:off x="0" y="0"/>
            <a:ext cx="3502325" cy="6172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6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2921" y="721866"/>
            <a:ext cx="7344875" cy="867930"/>
          </a:xfrm>
        </p:spPr>
        <p:txBody>
          <a:bodyPr/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096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bar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1907" y="0"/>
            <a:ext cx="10984707" cy="6172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946" y="2901113"/>
            <a:ext cx="9095000" cy="1311128"/>
          </a:xfrm>
        </p:spPr>
        <p:txBody>
          <a:bodyPr/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32946" y="4190655"/>
            <a:ext cx="9095000" cy="525463"/>
          </a:xfrm>
        </p:spPr>
        <p:txBody>
          <a:bodyPr/>
          <a:lstStyle>
            <a:lvl1pPr marL="0" indent="0" algn="ctr">
              <a:buFontTx/>
              <a:buNone/>
              <a:defRPr sz="2800" b="0" cap="all" baseline="0">
                <a:solidFill>
                  <a:schemeClr val="tx1"/>
                </a:solidFill>
                <a:latin typeface="GeForce" pitchFamily="2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5" name="Group 46"/>
          <p:cNvGrpSpPr/>
          <p:nvPr userDrawn="1"/>
        </p:nvGrpSpPr>
        <p:grpSpPr>
          <a:xfrm>
            <a:off x="4425353" y="1058775"/>
            <a:ext cx="2122096" cy="1842338"/>
            <a:chOff x="4673172" y="387179"/>
            <a:chExt cx="1763027" cy="1530608"/>
          </a:xfrm>
        </p:grpSpPr>
        <p:sp>
          <p:nvSpPr>
            <p:cNvPr id="16" name="Isosceles Triangle 15"/>
            <p:cNvSpPr/>
            <p:nvPr/>
          </p:nvSpPr>
          <p:spPr>
            <a:xfrm>
              <a:off x="4860324" y="642551"/>
              <a:ext cx="1400433" cy="1161535"/>
            </a:xfrm>
            <a:prstGeom prst="triangle">
              <a:avLst>
                <a:gd name="adj" fmla="val 494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AutoShape 4"/>
            <p:cNvSpPr>
              <a:spLocks noChangeAspect="1" noChangeArrowheads="1" noTextEdit="1"/>
            </p:cNvSpPr>
            <p:nvPr/>
          </p:nvSpPr>
          <p:spPr bwMode="auto">
            <a:xfrm>
              <a:off x="4673936" y="387179"/>
              <a:ext cx="1762263" cy="1530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4673172" y="387944"/>
              <a:ext cx="1763027" cy="1529843"/>
            </a:xfrm>
            <a:custGeom>
              <a:avLst/>
              <a:gdLst/>
              <a:ahLst/>
              <a:cxnLst>
                <a:cxn ang="0">
                  <a:pos x="1905" y="1670"/>
                </a:cxn>
                <a:cxn ang="0">
                  <a:pos x="19" y="1670"/>
                </a:cxn>
                <a:cxn ang="0">
                  <a:pos x="3" y="1661"/>
                </a:cxn>
                <a:cxn ang="0">
                  <a:pos x="3" y="1643"/>
                </a:cxn>
                <a:cxn ang="0">
                  <a:pos x="946" y="9"/>
                </a:cxn>
                <a:cxn ang="0">
                  <a:pos x="962" y="0"/>
                </a:cxn>
                <a:cxn ang="0">
                  <a:pos x="978" y="9"/>
                </a:cxn>
                <a:cxn ang="0">
                  <a:pos x="1921" y="1643"/>
                </a:cxn>
                <a:cxn ang="0">
                  <a:pos x="1921" y="1661"/>
                </a:cxn>
                <a:cxn ang="0">
                  <a:pos x="1905" y="1670"/>
                </a:cxn>
                <a:cxn ang="0">
                  <a:pos x="50" y="1634"/>
                </a:cxn>
                <a:cxn ang="0">
                  <a:pos x="1874" y="1634"/>
                </a:cxn>
                <a:cxn ang="0">
                  <a:pos x="962" y="54"/>
                </a:cxn>
                <a:cxn ang="0">
                  <a:pos x="50" y="1634"/>
                </a:cxn>
                <a:cxn ang="0">
                  <a:pos x="1677" y="1538"/>
                </a:cxn>
                <a:cxn ang="0">
                  <a:pos x="247" y="1538"/>
                </a:cxn>
                <a:cxn ang="0">
                  <a:pos x="232" y="1529"/>
                </a:cxn>
                <a:cxn ang="0">
                  <a:pos x="232" y="1511"/>
                </a:cxn>
                <a:cxn ang="0">
                  <a:pos x="946" y="273"/>
                </a:cxn>
                <a:cxn ang="0">
                  <a:pos x="962" y="264"/>
                </a:cxn>
                <a:cxn ang="0">
                  <a:pos x="978" y="273"/>
                </a:cxn>
                <a:cxn ang="0">
                  <a:pos x="1692" y="1511"/>
                </a:cxn>
                <a:cxn ang="0">
                  <a:pos x="1692" y="1529"/>
                </a:cxn>
                <a:cxn ang="0">
                  <a:pos x="1677" y="1538"/>
                </a:cxn>
                <a:cxn ang="0">
                  <a:pos x="278" y="1502"/>
                </a:cxn>
                <a:cxn ang="0">
                  <a:pos x="1646" y="1502"/>
                </a:cxn>
                <a:cxn ang="0">
                  <a:pos x="962" y="318"/>
                </a:cxn>
                <a:cxn ang="0">
                  <a:pos x="278" y="1502"/>
                </a:cxn>
              </a:cxnLst>
              <a:rect l="0" t="0" r="r" b="b"/>
              <a:pathLst>
                <a:path w="1924" h="1670">
                  <a:moveTo>
                    <a:pt x="1905" y="1670"/>
                  </a:moveTo>
                  <a:cubicBezTo>
                    <a:pt x="19" y="1670"/>
                    <a:pt x="19" y="1670"/>
                    <a:pt x="19" y="1670"/>
                  </a:cubicBezTo>
                  <a:cubicBezTo>
                    <a:pt x="12" y="1670"/>
                    <a:pt x="6" y="1667"/>
                    <a:pt x="3" y="1661"/>
                  </a:cubicBezTo>
                  <a:cubicBezTo>
                    <a:pt x="0" y="1656"/>
                    <a:pt x="0" y="1649"/>
                    <a:pt x="3" y="1643"/>
                  </a:cubicBezTo>
                  <a:cubicBezTo>
                    <a:pt x="946" y="9"/>
                    <a:pt x="946" y="9"/>
                    <a:pt x="946" y="9"/>
                  </a:cubicBezTo>
                  <a:cubicBezTo>
                    <a:pt x="950" y="4"/>
                    <a:pt x="956" y="0"/>
                    <a:pt x="962" y="0"/>
                  </a:cubicBezTo>
                  <a:cubicBezTo>
                    <a:pt x="968" y="0"/>
                    <a:pt x="974" y="4"/>
                    <a:pt x="978" y="9"/>
                  </a:cubicBezTo>
                  <a:cubicBezTo>
                    <a:pt x="1921" y="1643"/>
                    <a:pt x="1921" y="1643"/>
                    <a:pt x="1921" y="1643"/>
                  </a:cubicBezTo>
                  <a:cubicBezTo>
                    <a:pt x="1924" y="1649"/>
                    <a:pt x="1924" y="1656"/>
                    <a:pt x="1921" y="1661"/>
                  </a:cubicBezTo>
                  <a:cubicBezTo>
                    <a:pt x="1918" y="1667"/>
                    <a:pt x="1912" y="1670"/>
                    <a:pt x="1905" y="1670"/>
                  </a:cubicBezTo>
                  <a:close/>
                  <a:moveTo>
                    <a:pt x="50" y="1634"/>
                  </a:moveTo>
                  <a:cubicBezTo>
                    <a:pt x="1874" y="1634"/>
                    <a:pt x="1874" y="1634"/>
                    <a:pt x="1874" y="1634"/>
                  </a:cubicBezTo>
                  <a:cubicBezTo>
                    <a:pt x="962" y="54"/>
                    <a:pt x="962" y="54"/>
                    <a:pt x="962" y="54"/>
                  </a:cubicBezTo>
                  <a:cubicBezTo>
                    <a:pt x="50" y="1634"/>
                    <a:pt x="50" y="1634"/>
                    <a:pt x="50" y="1634"/>
                  </a:cubicBezTo>
                  <a:close/>
                  <a:moveTo>
                    <a:pt x="1677" y="1538"/>
                  </a:moveTo>
                  <a:cubicBezTo>
                    <a:pt x="247" y="1538"/>
                    <a:pt x="247" y="1538"/>
                    <a:pt x="247" y="1538"/>
                  </a:cubicBezTo>
                  <a:cubicBezTo>
                    <a:pt x="241" y="1538"/>
                    <a:pt x="235" y="1535"/>
                    <a:pt x="232" y="1529"/>
                  </a:cubicBezTo>
                  <a:cubicBezTo>
                    <a:pt x="228" y="1524"/>
                    <a:pt x="228" y="1517"/>
                    <a:pt x="232" y="1511"/>
                  </a:cubicBezTo>
                  <a:cubicBezTo>
                    <a:pt x="946" y="273"/>
                    <a:pt x="946" y="273"/>
                    <a:pt x="946" y="273"/>
                  </a:cubicBezTo>
                  <a:cubicBezTo>
                    <a:pt x="950" y="268"/>
                    <a:pt x="956" y="264"/>
                    <a:pt x="962" y="264"/>
                  </a:cubicBezTo>
                  <a:cubicBezTo>
                    <a:pt x="968" y="264"/>
                    <a:pt x="974" y="268"/>
                    <a:pt x="978" y="273"/>
                  </a:cubicBezTo>
                  <a:cubicBezTo>
                    <a:pt x="1692" y="1511"/>
                    <a:pt x="1692" y="1511"/>
                    <a:pt x="1692" y="1511"/>
                  </a:cubicBezTo>
                  <a:cubicBezTo>
                    <a:pt x="1696" y="1517"/>
                    <a:pt x="1696" y="1524"/>
                    <a:pt x="1692" y="1529"/>
                  </a:cubicBezTo>
                  <a:cubicBezTo>
                    <a:pt x="1689" y="1535"/>
                    <a:pt x="1683" y="1538"/>
                    <a:pt x="1677" y="1538"/>
                  </a:cubicBezTo>
                  <a:close/>
                  <a:moveTo>
                    <a:pt x="278" y="1502"/>
                  </a:moveTo>
                  <a:cubicBezTo>
                    <a:pt x="1646" y="1502"/>
                    <a:pt x="1646" y="1502"/>
                    <a:pt x="1646" y="1502"/>
                  </a:cubicBezTo>
                  <a:cubicBezTo>
                    <a:pt x="962" y="318"/>
                    <a:pt x="962" y="318"/>
                    <a:pt x="962" y="318"/>
                  </a:cubicBezTo>
                  <a:cubicBezTo>
                    <a:pt x="278" y="1502"/>
                    <a:pt x="278" y="1502"/>
                    <a:pt x="278" y="1502"/>
                  </a:cubicBezTo>
                  <a:close/>
                </a:path>
              </a:pathLst>
            </a:custGeom>
            <a:solidFill>
              <a:srgbClr val="BF29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4690756" y="404764"/>
              <a:ext cx="1727859" cy="1496203"/>
            </a:xfrm>
            <a:custGeom>
              <a:avLst/>
              <a:gdLst/>
              <a:ahLst/>
              <a:cxnLst>
                <a:cxn ang="0">
                  <a:pos x="1130" y="0"/>
                </a:cxn>
                <a:cxn ang="0">
                  <a:pos x="0" y="1957"/>
                </a:cxn>
                <a:cxn ang="0">
                  <a:pos x="2260" y="1957"/>
                </a:cxn>
                <a:cxn ang="0">
                  <a:pos x="1130" y="0"/>
                </a:cxn>
                <a:cxn ang="0">
                  <a:pos x="1130" y="316"/>
                </a:cxn>
                <a:cxn ang="0">
                  <a:pos x="1987" y="1799"/>
                </a:cxn>
                <a:cxn ang="0">
                  <a:pos x="273" y="1799"/>
                </a:cxn>
                <a:cxn ang="0">
                  <a:pos x="1130" y="316"/>
                </a:cxn>
              </a:cxnLst>
              <a:rect l="0" t="0" r="r" b="b"/>
              <a:pathLst>
                <a:path w="2260" h="1957">
                  <a:moveTo>
                    <a:pt x="1130" y="0"/>
                  </a:moveTo>
                  <a:lnTo>
                    <a:pt x="0" y="1957"/>
                  </a:lnTo>
                  <a:lnTo>
                    <a:pt x="2260" y="1957"/>
                  </a:lnTo>
                  <a:lnTo>
                    <a:pt x="1130" y="0"/>
                  </a:lnTo>
                  <a:close/>
                  <a:moveTo>
                    <a:pt x="1130" y="316"/>
                  </a:moveTo>
                  <a:lnTo>
                    <a:pt x="1987" y="1799"/>
                  </a:lnTo>
                  <a:lnTo>
                    <a:pt x="273" y="1799"/>
                  </a:lnTo>
                  <a:lnTo>
                    <a:pt x="1130" y="316"/>
                  </a:lnTo>
                  <a:close/>
                </a:path>
              </a:pathLst>
            </a:custGeom>
            <a:solidFill>
              <a:srgbClr val="BF2900"/>
            </a:solidFill>
            <a:ln w="9525">
              <a:noFill/>
              <a:round/>
              <a:headEnd/>
              <a:tailEnd/>
            </a:ln>
            <a:effectLst>
              <a:outerShdw blurRad="215900" sx="102000" sy="102000" algn="ctr" rotWithShape="0">
                <a:prstClr val="black">
                  <a:alpha val="4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5481290" y="884894"/>
              <a:ext cx="146792" cy="639155"/>
            </a:xfrm>
            <a:custGeom>
              <a:avLst/>
              <a:gdLst/>
              <a:ahLst/>
              <a:cxnLst>
                <a:cxn ang="0">
                  <a:pos x="117" y="670"/>
                </a:cxn>
                <a:cxn ang="0">
                  <a:pos x="89" y="698"/>
                </a:cxn>
                <a:cxn ang="0">
                  <a:pos x="74" y="698"/>
                </a:cxn>
                <a:cxn ang="0">
                  <a:pos x="46" y="670"/>
                </a:cxn>
                <a:cxn ang="0">
                  <a:pos x="0" y="28"/>
                </a:cxn>
                <a:cxn ang="0">
                  <a:pos x="28" y="0"/>
                </a:cxn>
                <a:cxn ang="0">
                  <a:pos x="132" y="0"/>
                </a:cxn>
                <a:cxn ang="0">
                  <a:pos x="160" y="28"/>
                </a:cxn>
                <a:cxn ang="0">
                  <a:pos x="117" y="670"/>
                </a:cxn>
              </a:cxnLst>
              <a:rect l="0" t="0" r="r" b="b"/>
              <a:pathLst>
                <a:path w="160" h="698">
                  <a:moveTo>
                    <a:pt x="117" y="670"/>
                  </a:moveTo>
                  <a:cubicBezTo>
                    <a:pt x="117" y="685"/>
                    <a:pt x="105" y="698"/>
                    <a:pt x="89" y="698"/>
                  </a:cubicBezTo>
                  <a:cubicBezTo>
                    <a:pt x="74" y="698"/>
                    <a:pt x="74" y="698"/>
                    <a:pt x="74" y="698"/>
                  </a:cubicBezTo>
                  <a:cubicBezTo>
                    <a:pt x="58" y="698"/>
                    <a:pt x="46" y="685"/>
                    <a:pt x="46" y="67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48" y="0"/>
                    <a:pt x="160" y="13"/>
                    <a:pt x="160" y="28"/>
                  </a:cubicBezTo>
                  <a:lnTo>
                    <a:pt x="117" y="67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" name="Oval 9"/>
            <p:cNvSpPr>
              <a:spLocks noChangeArrowheads="1"/>
            </p:cNvSpPr>
            <p:nvPr/>
          </p:nvSpPr>
          <p:spPr bwMode="auto">
            <a:xfrm>
              <a:off x="5482819" y="1571450"/>
              <a:ext cx="142969" cy="14296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5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9306" y="2208938"/>
            <a:ext cx="6463161" cy="1754326"/>
          </a:xfrm>
        </p:spPr>
        <p:txBody>
          <a:bodyPr anchor="ctr"/>
          <a:lstStyle>
            <a:lvl1pPr algn="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51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85" y="252482"/>
            <a:ext cx="9973315" cy="5909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504824" y="1043239"/>
            <a:ext cx="10026817" cy="4539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032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8" t="3276" r="9016" b="1533"/>
          <a:stretch/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944" y="667420"/>
            <a:ext cx="9976104" cy="646331"/>
          </a:xfrm>
        </p:spPr>
        <p:txBody>
          <a:bodyPr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2002536"/>
            <a:ext cx="9948672" cy="3364892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tx1"/>
                </a:solidFill>
              </a:defRPr>
            </a:lvl1pPr>
            <a:lvl2pPr marL="571500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tx1"/>
                </a:solidFill>
              </a:defRPr>
            </a:lvl2pPr>
            <a:lvl3pPr marL="1089025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tx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94944" y="1292165"/>
            <a:ext cx="9976104" cy="525463"/>
          </a:xfrm>
        </p:spPr>
        <p:txBody>
          <a:bodyPr/>
          <a:lstStyle>
            <a:lvl1pPr marL="0" indent="0" algn="l">
              <a:buFontTx/>
              <a:buNone/>
              <a:defRPr sz="2400" b="0" cap="all" baseline="0">
                <a:solidFill>
                  <a:schemeClr val="tx2"/>
                </a:solidFill>
                <a:latin typeface="GeForce" pitchFamily="2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7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944" y="667420"/>
            <a:ext cx="9976104" cy="646331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2002536"/>
            <a:ext cx="9948672" cy="3364892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tx1"/>
                </a:solidFill>
              </a:defRPr>
            </a:lvl1pPr>
            <a:lvl2pPr marL="571500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tx1"/>
                </a:solidFill>
              </a:defRPr>
            </a:lvl2pPr>
            <a:lvl3pPr marL="1089025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tx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94944" y="1292165"/>
            <a:ext cx="9976104" cy="525463"/>
          </a:xfrm>
        </p:spPr>
        <p:txBody>
          <a:bodyPr/>
          <a:lstStyle>
            <a:lvl1pPr marL="0" indent="0" algn="l">
              <a:buFontTx/>
              <a:buNone/>
              <a:defRPr sz="2400" b="0" cap="all" baseline="0">
                <a:solidFill>
                  <a:schemeClr val="tx2"/>
                </a:solidFill>
                <a:latin typeface="GeForce" pitchFamily="2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104967" y="5668307"/>
            <a:ext cx="2762866" cy="24814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ctr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i="0" kern="0" dirty="0">
                <a:solidFill>
                  <a:schemeClr val="bg2">
                    <a:lumMod val="75000"/>
                  </a:schemeClr>
                </a:solidFill>
                <a:latin typeface="Trebuchet MS"/>
              </a:rPr>
              <a:t>NVIDIA CONFIDENTIAL. DO NOT DISTRIBUTE.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559880" y="5711587"/>
            <a:ext cx="321027" cy="1615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800" kern="1200" smtClean="0">
                <a:solidFill>
                  <a:schemeClr val="bg2">
                    <a:lumMod val="75000"/>
                  </a:schemeClr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1050" cap="non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sz="1050" cap="none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94944" y="667420"/>
            <a:ext cx="9976104" cy="646331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704088" y="2002536"/>
            <a:ext cx="9948672" cy="3364892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tx1"/>
                </a:solidFill>
              </a:defRPr>
            </a:lvl1pPr>
            <a:lvl2pPr marL="571500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tx1"/>
                </a:solidFill>
              </a:defRPr>
            </a:lvl2pPr>
            <a:lvl3pPr marL="1089025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tx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10"/>
          </p:nvPr>
        </p:nvSpPr>
        <p:spPr>
          <a:xfrm>
            <a:off x="694944" y="1292165"/>
            <a:ext cx="9976104" cy="525463"/>
          </a:xfrm>
        </p:spPr>
        <p:txBody>
          <a:bodyPr/>
          <a:lstStyle>
            <a:lvl1pPr marL="0" indent="0" algn="l">
              <a:buFontTx/>
              <a:buNone/>
              <a:defRPr sz="2400" b="0" cap="all" baseline="0">
                <a:solidFill>
                  <a:schemeClr val="tx2"/>
                </a:solidFill>
                <a:latin typeface="GeForce" pitchFamily="2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-11907" y="5689775"/>
            <a:ext cx="10801935" cy="272780"/>
            <a:chOff x="-11907" y="5689775"/>
            <a:chExt cx="10801935" cy="272780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6555" y="5689775"/>
              <a:ext cx="293473" cy="222863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 userDrawn="1"/>
          </p:nvGrpSpPr>
          <p:grpSpPr>
            <a:xfrm>
              <a:off x="-11907" y="5860256"/>
              <a:ext cx="10801935" cy="102299"/>
              <a:chOff x="-11907" y="5860256"/>
              <a:chExt cx="10801935" cy="102299"/>
            </a:xfrm>
          </p:grpSpPr>
          <p:cxnSp>
            <p:nvCxnSpPr>
              <p:cNvPr id="24" name="Straight Connector 23"/>
              <p:cNvCxnSpPr/>
              <p:nvPr userDrawn="1"/>
            </p:nvCxnSpPr>
            <p:spPr>
              <a:xfrm>
                <a:off x="91211" y="5956879"/>
                <a:ext cx="10698817" cy="0"/>
              </a:xfrm>
              <a:prstGeom prst="line">
                <a:avLst/>
              </a:prstGeom>
              <a:ln w="3365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>
              <a:xfrm>
                <a:off x="-11907" y="5860256"/>
                <a:ext cx="111922" cy="102299"/>
              </a:xfrm>
              <a:prstGeom prst="line">
                <a:avLst/>
              </a:prstGeom>
              <a:ln w="33655" cap="flat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511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_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98348" y="667420"/>
            <a:ext cx="9976104" cy="64633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10"/>
          </p:nvPr>
        </p:nvSpPr>
        <p:spPr>
          <a:xfrm>
            <a:off x="498348" y="1292165"/>
            <a:ext cx="9976104" cy="525463"/>
          </a:xfrm>
        </p:spPr>
        <p:txBody>
          <a:bodyPr/>
          <a:lstStyle>
            <a:lvl1pPr marL="0" indent="0" algn="ctr">
              <a:buFontTx/>
              <a:buNone/>
              <a:defRPr sz="2400" b="0" cap="all" baseline="0">
                <a:solidFill>
                  <a:schemeClr val="tx2"/>
                </a:solidFill>
                <a:latin typeface="GeForce" pitchFamily="2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-11907" y="5689775"/>
            <a:ext cx="10801935" cy="272780"/>
            <a:chOff x="-11907" y="5689775"/>
            <a:chExt cx="10801935" cy="272780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6555" y="5689775"/>
              <a:ext cx="293473" cy="222863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 userDrawn="1"/>
          </p:nvGrpSpPr>
          <p:grpSpPr>
            <a:xfrm>
              <a:off x="-11907" y="5860256"/>
              <a:ext cx="10801935" cy="102299"/>
              <a:chOff x="-11907" y="5860256"/>
              <a:chExt cx="10801935" cy="102299"/>
            </a:xfrm>
          </p:grpSpPr>
          <p:cxnSp>
            <p:nvCxnSpPr>
              <p:cNvPr id="24" name="Straight Connector 23"/>
              <p:cNvCxnSpPr/>
              <p:nvPr userDrawn="1"/>
            </p:nvCxnSpPr>
            <p:spPr>
              <a:xfrm>
                <a:off x="91211" y="5956879"/>
                <a:ext cx="10698817" cy="0"/>
              </a:xfrm>
              <a:prstGeom prst="line">
                <a:avLst/>
              </a:prstGeom>
              <a:ln w="3365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>
              <a:xfrm>
                <a:off x="-11907" y="5860256"/>
                <a:ext cx="111922" cy="102299"/>
              </a:xfrm>
              <a:prstGeom prst="line">
                <a:avLst/>
              </a:prstGeom>
              <a:ln w="33655" cap="flat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926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HAR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88656" y="2596736"/>
            <a:ext cx="4382391" cy="978729"/>
          </a:xfrm>
        </p:spPr>
        <p:txBody>
          <a:bodyPr anchor="ctr"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-11907" y="5689775"/>
            <a:ext cx="10801935" cy="272780"/>
            <a:chOff x="-11907" y="5689775"/>
            <a:chExt cx="10801935" cy="272780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6555" y="5689775"/>
              <a:ext cx="293473" cy="222863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 userDrawn="1"/>
          </p:nvGrpSpPr>
          <p:grpSpPr>
            <a:xfrm>
              <a:off x="-11907" y="5860256"/>
              <a:ext cx="10801935" cy="102299"/>
              <a:chOff x="-11907" y="5860256"/>
              <a:chExt cx="10801935" cy="102299"/>
            </a:xfrm>
          </p:grpSpPr>
          <p:cxnSp>
            <p:nvCxnSpPr>
              <p:cNvPr id="24" name="Straight Connector 23"/>
              <p:cNvCxnSpPr/>
              <p:nvPr userDrawn="1"/>
            </p:nvCxnSpPr>
            <p:spPr>
              <a:xfrm>
                <a:off x="91211" y="5956879"/>
                <a:ext cx="10698817" cy="0"/>
              </a:xfrm>
              <a:prstGeom prst="line">
                <a:avLst/>
              </a:prstGeom>
              <a:ln w="3365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>
              <a:xfrm>
                <a:off x="-11907" y="5860256"/>
                <a:ext cx="111922" cy="102299"/>
              </a:xfrm>
              <a:prstGeom prst="line">
                <a:avLst/>
              </a:prstGeom>
              <a:ln w="33655" cap="flat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984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and Content CONFIDENTIAL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944" y="667420"/>
            <a:ext cx="9976104" cy="646331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2002536"/>
            <a:ext cx="9948672" cy="3364892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tx1"/>
                </a:solidFill>
              </a:defRPr>
            </a:lvl1pPr>
            <a:lvl2pPr marL="571500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tx1"/>
                </a:solidFill>
              </a:defRPr>
            </a:lvl2pPr>
            <a:lvl3pPr marL="1089025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tx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94944" y="1292165"/>
            <a:ext cx="9976104" cy="525463"/>
          </a:xfrm>
        </p:spPr>
        <p:txBody>
          <a:bodyPr/>
          <a:lstStyle>
            <a:lvl1pPr marL="0" indent="0" algn="l">
              <a:buFontTx/>
              <a:buNone/>
              <a:defRPr sz="2400" b="0" cap="all" baseline="0">
                <a:solidFill>
                  <a:schemeClr val="tx2"/>
                </a:solidFill>
                <a:latin typeface="GeForce" pitchFamily="2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6555" y="5689775"/>
            <a:ext cx="293473" cy="222863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-11907" y="5689775"/>
            <a:ext cx="10801935" cy="272780"/>
            <a:chOff x="-11907" y="5689775"/>
            <a:chExt cx="10801935" cy="27278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6555" y="5689775"/>
              <a:ext cx="293473" cy="222863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 userDrawn="1"/>
          </p:nvGrpSpPr>
          <p:grpSpPr>
            <a:xfrm>
              <a:off x="-11907" y="5860256"/>
              <a:ext cx="10801935" cy="102299"/>
              <a:chOff x="-11907" y="5860256"/>
              <a:chExt cx="10801935" cy="102299"/>
            </a:xfrm>
          </p:grpSpPr>
          <p:cxnSp>
            <p:nvCxnSpPr>
              <p:cNvPr id="11" name="Straight Connector 10"/>
              <p:cNvCxnSpPr/>
              <p:nvPr userDrawn="1"/>
            </p:nvCxnSpPr>
            <p:spPr>
              <a:xfrm>
                <a:off x="91211" y="5956879"/>
                <a:ext cx="10698817" cy="0"/>
              </a:xfrm>
              <a:prstGeom prst="line">
                <a:avLst/>
              </a:prstGeom>
              <a:ln w="3365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 userDrawn="1"/>
            </p:nvCxnSpPr>
            <p:spPr>
              <a:xfrm>
                <a:off x="-11907" y="5860256"/>
                <a:ext cx="111922" cy="102299"/>
              </a:xfrm>
              <a:prstGeom prst="line">
                <a:avLst/>
              </a:prstGeom>
              <a:ln w="33655" cap="flat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/>
          <p:cNvSpPr txBox="1"/>
          <p:nvPr userDrawn="1"/>
        </p:nvSpPr>
        <p:spPr>
          <a:xfrm>
            <a:off x="10009061" y="5711587"/>
            <a:ext cx="321027" cy="1615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800" kern="1200" smtClean="0">
                <a:solidFill>
                  <a:schemeClr val="bg2">
                    <a:lumMod val="75000"/>
                  </a:schemeClr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1050" cap="non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sz="1050" cap="none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104967" y="5668307"/>
            <a:ext cx="2762866" cy="24814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ctr" defTabSz="4572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i="0" kern="0" dirty="0">
                <a:solidFill>
                  <a:schemeClr val="bg2">
                    <a:lumMod val="75000"/>
                  </a:schemeClr>
                </a:solidFill>
                <a:latin typeface="Trebuchet MS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132563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883" t="980" r="14676" b="-1225"/>
          <a:stretch/>
        </p:blipFill>
        <p:spPr>
          <a:xfrm>
            <a:off x="0" y="0"/>
            <a:ext cx="3502325" cy="61722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 flipH="1">
            <a:off x="0" y="0"/>
            <a:ext cx="3502325" cy="6172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6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6499" y="3998170"/>
            <a:ext cx="5516075" cy="369332"/>
          </a:xfrm>
        </p:spPr>
        <p:txBody>
          <a:bodyPr/>
          <a:lstStyle>
            <a:lvl1pPr algn="l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076499" y="4345916"/>
            <a:ext cx="5516075" cy="525463"/>
          </a:xfrm>
        </p:spPr>
        <p:txBody>
          <a:bodyPr/>
          <a:lstStyle>
            <a:lvl1pPr marL="0" indent="0" algn="l">
              <a:buFontTx/>
              <a:buNone/>
              <a:defRPr sz="1400" b="0" cap="all" baseline="0">
                <a:solidFill>
                  <a:schemeClr val="tx2"/>
                </a:solidFill>
                <a:latin typeface="GeForce" pitchFamily="2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498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134" t="-76370" r="28168" b="23413"/>
          <a:stretch/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694099" y="672021"/>
            <a:ext cx="95846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705816" y="2002367"/>
            <a:ext cx="9561169" cy="330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25690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984" r:id="rId2"/>
    <p:sldLayoutId id="2147483896" r:id="rId3"/>
    <p:sldLayoutId id="2147483981" r:id="rId4"/>
    <p:sldLayoutId id="2147483982" r:id="rId5"/>
    <p:sldLayoutId id="2147483989" r:id="rId6"/>
    <p:sldLayoutId id="2147483988" r:id="rId7"/>
    <p:sldLayoutId id="2147483983" r:id="rId8"/>
    <p:sldLayoutId id="2147483986" r:id="rId9"/>
    <p:sldLayoutId id="2147483987" r:id="rId10"/>
    <p:sldLayoutId id="2147483985" r:id="rId11"/>
    <p:sldLayoutId id="2147483954" r:id="rId12"/>
    <p:sldLayoutId id="214748399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cap="all" baseline="0">
          <a:solidFill>
            <a:schemeClr val="tx2"/>
          </a:solidFill>
          <a:latin typeface="GeForce" pitchFamily="2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900"/>
        </a:spcBef>
        <a:spcAft>
          <a:spcPts val="900"/>
        </a:spcAft>
        <a:buClr>
          <a:schemeClr val="bg2"/>
        </a:buClr>
        <a:buSzPct val="100000"/>
        <a:buFontTx/>
        <a:buNone/>
        <a:defRPr sz="2000" b="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571500" indent="0" algn="l" rtl="0" fontAlgn="base">
        <a:lnSpc>
          <a:spcPct val="90000"/>
        </a:lnSpc>
        <a:spcBef>
          <a:spcPts val="900"/>
        </a:spcBef>
        <a:spcAft>
          <a:spcPts val="900"/>
        </a:spcAft>
        <a:buClr>
          <a:schemeClr val="bg2"/>
        </a:buClr>
        <a:buSzPct val="100000"/>
        <a:buFontTx/>
        <a:buNone/>
        <a:defRPr sz="1800" b="0">
          <a:solidFill>
            <a:schemeClr val="tx1"/>
          </a:solidFill>
          <a:latin typeface="Trebuchet MS" pitchFamily="34" charset="0"/>
        </a:defRPr>
      </a:lvl2pPr>
      <a:lvl3pPr marL="1089025" indent="0" algn="l" rtl="0" fontAlgn="base">
        <a:lnSpc>
          <a:spcPct val="90000"/>
        </a:lnSpc>
        <a:spcBef>
          <a:spcPts val="900"/>
        </a:spcBef>
        <a:spcAft>
          <a:spcPts val="900"/>
        </a:spcAft>
        <a:buClr>
          <a:schemeClr val="bg2"/>
        </a:buClr>
        <a:buSzPct val="100000"/>
        <a:buFontTx/>
        <a:buNone/>
        <a:defRPr sz="1600" b="0">
          <a:solidFill>
            <a:schemeClr val="tx1"/>
          </a:solidFill>
          <a:latin typeface="Trebuchet MS" pitchFamily="34" charset="0"/>
        </a:defRPr>
      </a:lvl3pPr>
      <a:lvl4pPr marL="1774825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11772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the-witness.net/news/2010/09/computing-alpha-mipmaps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the-witness.net/news/2010/09/computing-alpha-mipmaps/" TargetMode="Externa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hyperlink" Target="mailto:cwyman@nvidia.com" TargetMode="Externa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1"/>
          <p:cNvSpPr>
            <a:spLocks noGrp="1"/>
          </p:cNvSpPr>
          <p:nvPr>
            <p:ph type="subTitle" idx="1"/>
          </p:nvPr>
        </p:nvSpPr>
        <p:spPr>
          <a:xfrm>
            <a:off x="5250528" y="2808577"/>
            <a:ext cx="5156954" cy="872547"/>
          </a:xfrm>
        </p:spPr>
        <p:txBody>
          <a:bodyPr/>
          <a:lstStyle/>
          <a:p>
            <a:r>
              <a:rPr lang="en-US" dirty="0"/>
              <a:t>Chris Wyman</a:t>
            </a:r>
          </a:p>
          <a:p>
            <a:r>
              <a:rPr lang="en-US" dirty="0"/>
              <a:t>Morgan McGuire</a:t>
            </a:r>
          </a:p>
        </p:txBody>
      </p:sp>
      <p:sp>
        <p:nvSpPr>
          <p:cNvPr id="5" name="Title 10"/>
          <p:cNvSpPr>
            <a:spLocks noGrp="1"/>
          </p:cNvSpPr>
          <p:nvPr>
            <p:ph type="title"/>
          </p:nvPr>
        </p:nvSpPr>
        <p:spPr>
          <a:xfrm>
            <a:off x="5081451" y="2110547"/>
            <a:ext cx="5495108" cy="557235"/>
          </a:xfrm>
        </p:spPr>
        <p:txBody>
          <a:bodyPr/>
          <a:lstStyle/>
          <a:p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Hashed Alpha Testing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94166" y="5835291"/>
            <a:ext cx="5078634" cy="2585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i="1" dirty="0">
                <a:solidFill>
                  <a:srgbClr val="92D050"/>
                </a:solidFill>
              </a:rPr>
              <a:t>Symposium on Interactive 3D Graphics and Games;  February 25, 2017 </a:t>
            </a:r>
          </a:p>
        </p:txBody>
      </p:sp>
      <p:pic>
        <p:nvPicPr>
          <p:cNvPr id="3" name="zoom3 - 0.00.02-0.00.13.63332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346" y="822494"/>
            <a:ext cx="4572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83" y="5394494"/>
            <a:ext cx="129580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Traditional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3346" y="5394494"/>
            <a:ext cx="931665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</a:t>
            </a:r>
          </a:p>
        </p:txBody>
      </p:sp>
    </p:spTree>
    <p:extLst>
      <p:ext uri="{BB962C8B-B14F-4D97-AF65-F5344CB8AC3E}">
        <p14:creationId xmlns:p14="http://schemas.microsoft.com/office/powerpoint/2010/main" val="31167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385" y="0"/>
            <a:ext cx="4161375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But…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78" y="1278919"/>
            <a:ext cx="6524026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Has advantages over alpha blend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Order independent; cheap; forward or deferred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Extends to MSAA via alpha-to-coverage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Alpha-tested </a:t>
            </a:r>
            <a:r>
              <a:rPr lang="en-US" dirty="0" err="1"/>
              <a:t>geom</a:t>
            </a:r>
            <a:r>
              <a:rPr lang="en-US" dirty="0"/>
              <a:t> can disappear w / distance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Why?  Cannot </a:t>
            </a:r>
            <a:r>
              <a:rPr lang="en-US" dirty="0" err="1"/>
              <a:t>prefilter</a:t>
            </a:r>
            <a:r>
              <a:rPr lang="en-US" dirty="0"/>
              <a:t> binary visibility queries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1892976"/>
            <a:ext cx="1600200" cy="240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27" y="4494627"/>
            <a:ext cx="5142768" cy="15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9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240" y="-33"/>
            <a:ext cx="4160520" cy="6164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1892976"/>
            <a:ext cx="1600200" cy="2400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So:  Hashed Alpha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78" y="1278919"/>
            <a:ext cx="6524026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stochastic sampling to avoid the problem</a:t>
            </a:r>
          </a:p>
        </p:txBody>
      </p:sp>
    </p:spTree>
    <p:extLst>
      <p:ext uri="{BB962C8B-B14F-4D97-AF65-F5344CB8AC3E}">
        <p14:creationId xmlns:p14="http://schemas.microsoft.com/office/powerpoint/2010/main" val="120180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240" y="-33"/>
            <a:ext cx="4160520" cy="6164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1892976"/>
            <a:ext cx="1600200" cy="2400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So:  Hashed Alpha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78" y="1278919"/>
            <a:ext cx="6524026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stochastic sampling to avoid the problem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Basic idea is replace standard test: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With stochastic test: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108" y="2122085"/>
            <a:ext cx="5035335" cy="344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107" y="3082396"/>
            <a:ext cx="5035335" cy="2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8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07" y="4977069"/>
            <a:ext cx="5035334" cy="312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240" y="-33"/>
            <a:ext cx="4160520" cy="6164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1892976"/>
            <a:ext cx="1600200" cy="2400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So:  Hashed Alpha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78" y="1278919"/>
            <a:ext cx="6524026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stochastic sampling to avoid the problem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Basic idea is replace standard test: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With stochastic test: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But, this flickers like crazy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Want temporal stability, esp. under slight motion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Use stable, procedural noise: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108" y="2122085"/>
            <a:ext cx="5035335" cy="344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107" y="3082396"/>
            <a:ext cx="5035335" cy="2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7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est2 (Encoded)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518" y="843413"/>
            <a:ext cx="9465276" cy="5324684"/>
          </a:xfrm>
        </p:spPr>
      </p:pic>
      <p:sp>
        <p:nvSpPr>
          <p:cNvPr id="3" name="Rectangle 2"/>
          <p:cNvSpPr/>
          <p:nvPr/>
        </p:nvSpPr>
        <p:spPr>
          <a:xfrm>
            <a:off x="139337" y="679269"/>
            <a:ext cx="10711543" cy="355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What Does this Look Like?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8484" y="5537653"/>
            <a:ext cx="124662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8081" y="5537653"/>
            <a:ext cx="1568122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77347" y="5536655"/>
            <a:ext cx="1543308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</a:t>
            </a:r>
          </a:p>
        </p:txBody>
      </p:sp>
    </p:spTree>
    <p:extLst>
      <p:ext uri="{BB962C8B-B14F-4D97-AF65-F5344CB8AC3E}">
        <p14:creationId xmlns:p14="http://schemas.microsoft.com/office/powerpoint/2010/main" val="107025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Talk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278919"/>
            <a:ext cx="9948672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err="1">
                <a:solidFill>
                  <a:srgbClr val="92D050"/>
                </a:solidFill>
              </a:rPr>
              <a:t>Stochasm</a:t>
            </a:r>
            <a:r>
              <a:rPr lang="en-US" dirty="0"/>
              <a:t> addresses problems with alpha testing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Converges to ground truth (OIT) with enough random samples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8350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Talk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278919"/>
            <a:ext cx="9948672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err="1">
                <a:solidFill>
                  <a:srgbClr val="92D050"/>
                </a:solidFill>
              </a:rPr>
              <a:t>Stochasm</a:t>
            </a:r>
            <a:r>
              <a:rPr lang="en-US" dirty="0"/>
              <a:t> addresses problems with alpha testing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Converges to ground truth (OIT) with enough random samples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92D050"/>
                </a:solidFill>
              </a:rPr>
              <a:t>Hashing</a:t>
            </a:r>
            <a:r>
              <a:rPr lang="en-US" dirty="0"/>
              <a:t> can give noise stable over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129581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Talk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278919"/>
            <a:ext cx="9948672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err="1">
                <a:solidFill>
                  <a:srgbClr val="92D050"/>
                </a:solidFill>
              </a:rPr>
              <a:t>Stochasm</a:t>
            </a:r>
            <a:r>
              <a:rPr lang="en-US" dirty="0"/>
              <a:t> addresses problems with alpha testing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Converges to ground truth (OIT) with enough random samples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92D050"/>
                </a:solidFill>
              </a:rPr>
              <a:t>Hashing</a:t>
            </a:r>
            <a:r>
              <a:rPr lang="en-US" dirty="0"/>
              <a:t> can give noise stable over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By </a:t>
            </a:r>
            <a:r>
              <a:rPr lang="en-US" i="1" dirty="0">
                <a:solidFill>
                  <a:srgbClr val="92D050"/>
                </a:solidFill>
              </a:rPr>
              <a:t>constraining</a:t>
            </a:r>
            <a:r>
              <a:rPr lang="en-US" dirty="0"/>
              <a:t> hash inputs: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Control noise behavior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Ensure samples remain largely stable between frames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56036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Talk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278919"/>
            <a:ext cx="9948672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err="1">
                <a:solidFill>
                  <a:srgbClr val="92D050"/>
                </a:solidFill>
              </a:rPr>
              <a:t>Stochasm</a:t>
            </a:r>
            <a:r>
              <a:rPr lang="en-US" dirty="0"/>
              <a:t> addresses problems with alpha testing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Converges to ground truth (OIT) with enough random samples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92D050"/>
                </a:solidFill>
              </a:rPr>
              <a:t>Hashing</a:t>
            </a:r>
            <a:r>
              <a:rPr lang="en-US" dirty="0"/>
              <a:t> can give noise stable over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By </a:t>
            </a:r>
            <a:r>
              <a:rPr lang="en-US" i="1" dirty="0">
                <a:solidFill>
                  <a:srgbClr val="92D050"/>
                </a:solidFill>
              </a:rPr>
              <a:t>constraining</a:t>
            </a:r>
            <a:r>
              <a:rPr lang="en-US" dirty="0"/>
              <a:t> hash inputs: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Control noise behavior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Ensure samples remain largely stable between frames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Also applies to alpha-to-coverage, screen-door transparency, etc.</a:t>
            </a:r>
          </a:p>
        </p:txBody>
      </p:sp>
    </p:spTree>
    <p:extLst>
      <p:ext uri="{BB962C8B-B14F-4D97-AF65-F5344CB8AC3E}">
        <p14:creationId xmlns:p14="http://schemas.microsoft.com/office/powerpoint/2010/main" val="178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Stochastic Sampling Works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" y="1104669"/>
            <a:ext cx="1600200" cy="4629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812" y="1104669"/>
            <a:ext cx="1600200" cy="4629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012" y="1104669"/>
            <a:ext cx="1600200" cy="4629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208" y="1104669"/>
            <a:ext cx="1600200" cy="4629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388" y="1104669"/>
            <a:ext cx="1600200" cy="4629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584" y="1104669"/>
            <a:ext cx="1600200" cy="46291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5785" y="5563003"/>
            <a:ext cx="124662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6485" y="5563003"/>
            <a:ext cx="1122422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 sample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17413" y="5561230"/>
            <a:ext cx="121539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4 samples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24695" y="5563003"/>
            <a:ext cx="1337226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16 samples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63140" y="5561230"/>
            <a:ext cx="1337226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64 samples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03416" y="5561230"/>
            <a:ext cx="139653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OIT with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blend</a:t>
            </a:r>
          </a:p>
        </p:txBody>
      </p:sp>
    </p:spTree>
    <p:extLst>
      <p:ext uri="{BB962C8B-B14F-4D97-AF65-F5344CB8AC3E}">
        <p14:creationId xmlns:p14="http://schemas.microsoft.com/office/powerpoint/2010/main" val="38237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 err="1"/>
              <a:t>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278919"/>
            <a:ext cx="9948672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Never, in my life, expected to write a paper about alpha testing</a:t>
            </a:r>
          </a:p>
        </p:txBody>
      </p:sp>
    </p:spTree>
    <p:extLst>
      <p:ext uri="{BB962C8B-B14F-4D97-AF65-F5344CB8AC3E}">
        <p14:creationId xmlns:p14="http://schemas.microsoft.com/office/powerpoint/2010/main" val="427563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Stochastic Sampling Works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" y="1104669"/>
            <a:ext cx="1600200" cy="4629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812" y="1104669"/>
            <a:ext cx="1600200" cy="4629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012" y="1104669"/>
            <a:ext cx="1600200" cy="4629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208" y="1104669"/>
            <a:ext cx="1600200" cy="4629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388" y="1104669"/>
            <a:ext cx="1600200" cy="4629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584" y="1104669"/>
            <a:ext cx="1600200" cy="46291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5785" y="5563003"/>
            <a:ext cx="124662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6485" y="5563003"/>
            <a:ext cx="1122422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 sample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17413" y="5561230"/>
            <a:ext cx="121539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4 samples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24695" y="5563003"/>
            <a:ext cx="1337226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16 samples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63140" y="5561230"/>
            <a:ext cx="1337226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64 samples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03416" y="5561230"/>
            <a:ext cx="139653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OIT with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blend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8016" y="1104669"/>
            <a:ext cx="9471936" cy="498262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359" y="1693759"/>
            <a:ext cx="2765173" cy="3682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70057" y="2080627"/>
            <a:ext cx="2598789" cy="4801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1 sample, selected uniformly 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on interval [0..1]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559" y="1691298"/>
            <a:ext cx="2765173" cy="36825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87686" y="3213952"/>
            <a:ext cx="2670924" cy="4801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N samples, selected uniformly 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on interval [0..1]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559" y="2080627"/>
            <a:ext cx="2765173" cy="3682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559" y="2468956"/>
            <a:ext cx="2765173" cy="3682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559" y="2845693"/>
            <a:ext cx="2765173" cy="36825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805506" y="1276981"/>
            <a:ext cx="3845988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>
                <a:solidFill>
                  <a:schemeClr val="tx1"/>
                </a:solidFill>
              </a:rPr>
              <a:t>Stochastic Alpha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100" dirty="0">
                <a:solidFill>
                  <a:srgbClr val="92D050"/>
                </a:solidFill>
              </a:rPr>
              <a:t>(aka stochastic transparency)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64310" y="3211494"/>
            <a:ext cx="2669321" cy="4801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N samples, selected randomly 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on interval [0..1]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380" y="2841461"/>
            <a:ext cx="2765173" cy="3129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380" y="2471428"/>
            <a:ext cx="2765173" cy="3129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380" y="2078169"/>
            <a:ext cx="2765173" cy="3129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380" y="1688840"/>
            <a:ext cx="2765173" cy="31291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15785" y="1281900"/>
            <a:ext cx="1932260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>
                <a:solidFill>
                  <a:schemeClr val="tx1"/>
                </a:solidFill>
              </a:rPr>
              <a:t>Traditional Alpha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42074" y="1279439"/>
            <a:ext cx="210506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>
                <a:solidFill>
                  <a:schemeClr val="tx1"/>
                </a:solidFill>
              </a:rPr>
              <a:t>Alpha-to-Coverage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19852" y="1733874"/>
            <a:ext cx="425116" cy="2585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63288" y="1745263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1/8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63288" y="2134592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3/8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63288" y="2522921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5/8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63288" y="2899658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7/8</a:t>
            </a:r>
          </a:p>
        </p:txBody>
      </p:sp>
    </p:spTree>
    <p:extLst>
      <p:ext uri="{BB962C8B-B14F-4D97-AF65-F5344CB8AC3E}">
        <p14:creationId xmlns:p14="http://schemas.microsoft.com/office/powerpoint/2010/main" val="31375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Stochastic Sampling Works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" y="1104669"/>
            <a:ext cx="1600200" cy="4629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812" y="1104669"/>
            <a:ext cx="1600200" cy="4629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012" y="1104669"/>
            <a:ext cx="1600200" cy="4629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208" y="1104669"/>
            <a:ext cx="1600200" cy="4629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388" y="1104669"/>
            <a:ext cx="1600200" cy="4629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584" y="1104669"/>
            <a:ext cx="1600200" cy="46291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5785" y="5563003"/>
            <a:ext cx="124662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6485" y="5563003"/>
            <a:ext cx="1122422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 sample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17413" y="5561230"/>
            <a:ext cx="121539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4 samples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24695" y="5563003"/>
            <a:ext cx="1337226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16 samples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63140" y="5561230"/>
            <a:ext cx="1337226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64 samples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03416" y="5561230"/>
            <a:ext cx="139653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OIT with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blend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8016" y="1104669"/>
            <a:ext cx="9471936" cy="498262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359" y="1693759"/>
            <a:ext cx="2765173" cy="3682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70057" y="2080627"/>
            <a:ext cx="2598789" cy="4801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1 sample, selected uniformly 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on interval [0..1]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559" y="1691298"/>
            <a:ext cx="2765173" cy="36825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87686" y="3213952"/>
            <a:ext cx="2670924" cy="4801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N samples, selected uniformly 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on interval [0..1]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559" y="2080627"/>
            <a:ext cx="2765173" cy="3682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559" y="2468956"/>
            <a:ext cx="2765173" cy="3682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559" y="2845693"/>
            <a:ext cx="2765173" cy="36825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805506" y="1276981"/>
            <a:ext cx="3845988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>
                <a:solidFill>
                  <a:schemeClr val="tx1"/>
                </a:solidFill>
              </a:rPr>
              <a:t>Stochastic Alpha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100" dirty="0">
                <a:solidFill>
                  <a:srgbClr val="92D050"/>
                </a:solidFill>
              </a:rPr>
              <a:t>(aka stochastic transparency)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64310" y="3211494"/>
            <a:ext cx="2669321" cy="4801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N samples, selected randomly 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on interval [0..1]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380" y="2841461"/>
            <a:ext cx="2765173" cy="3129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380" y="2471428"/>
            <a:ext cx="2765173" cy="3129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380" y="2078169"/>
            <a:ext cx="2765173" cy="3129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380" y="1688840"/>
            <a:ext cx="2765173" cy="31291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15785" y="1281900"/>
            <a:ext cx="1932260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>
                <a:solidFill>
                  <a:schemeClr val="tx1"/>
                </a:solidFill>
              </a:rPr>
              <a:t>Traditional Alpha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42074" y="1279439"/>
            <a:ext cx="210506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>
                <a:solidFill>
                  <a:schemeClr val="tx1"/>
                </a:solidFill>
              </a:rPr>
              <a:t>Alpha-to-Coverage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7399" y="4633711"/>
            <a:ext cx="9555821" cy="3693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i="1" dirty="0">
                <a:solidFill>
                  <a:srgbClr val="FFFF00"/>
                </a:solidFill>
              </a:rPr>
              <a:t>But stochastic algorithms change each frame, causing severe temporal flickering!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19852" y="1733874"/>
            <a:ext cx="425116" cy="2585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63288" y="1745263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1/8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63288" y="2134592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3/8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63288" y="2522921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5/8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63288" y="2899658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7/8</a:t>
            </a:r>
          </a:p>
        </p:txBody>
      </p:sp>
    </p:spTree>
    <p:extLst>
      <p:ext uri="{BB962C8B-B14F-4D97-AF65-F5344CB8AC3E}">
        <p14:creationId xmlns:p14="http://schemas.microsoft.com/office/powerpoint/2010/main" val="37161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Why Hashing?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278919"/>
            <a:ext cx="9948672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Hashing long known as a way of ‘randomizing’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See “</a:t>
            </a:r>
            <a:r>
              <a:rPr lang="en-US" i="1" dirty="0"/>
              <a:t>Numerical Recipes</a:t>
            </a:r>
            <a:r>
              <a:rPr lang="en-US" dirty="0"/>
              <a:t>” for an example PRNG using DES encryption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145912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Why Hashing?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278919"/>
            <a:ext cx="9948672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Hashing long known as a way of ‘randomizing’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See “</a:t>
            </a:r>
            <a:r>
              <a:rPr lang="en-US" i="1" dirty="0"/>
              <a:t>Numerical Recipes</a:t>
            </a:r>
            <a:r>
              <a:rPr lang="en-US" dirty="0"/>
              <a:t>” for an example PRNG using DES encryption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Good hash function properties: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Determinism</a:t>
            </a:r>
            <a:r>
              <a:rPr lang="en-US" dirty="0"/>
              <a:t> given fixed input	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i.e., gives the same value each frame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Defined range </a:t>
            </a:r>
            <a:r>
              <a:rPr lang="en-US" dirty="0"/>
              <a:t>of outputs		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e.g., in range [0…1)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Uniformity</a:t>
            </a:r>
            <a:r>
              <a:rPr lang="en-US" dirty="0"/>
              <a:t> over output range	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e.g., uniform outputs in range [0…1)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Why Hashing?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278919"/>
            <a:ext cx="9948672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Hashing long known as a way of ‘randomizing’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See “</a:t>
            </a:r>
            <a:r>
              <a:rPr lang="en-US" i="1" dirty="0"/>
              <a:t>Numerical Recipes</a:t>
            </a:r>
            <a:r>
              <a:rPr lang="en-US" dirty="0"/>
              <a:t>” for an example PRNG using DES encryption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Good hash function properties: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Determinism</a:t>
            </a:r>
            <a:r>
              <a:rPr lang="en-US" dirty="0"/>
              <a:t> given fixed input	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i.e., gives the same value each frame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Defined range </a:t>
            </a:r>
            <a:r>
              <a:rPr lang="en-US" dirty="0"/>
              <a:t>of outputs		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e.g., in range [0…1)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Uniformity</a:t>
            </a:r>
            <a:r>
              <a:rPr lang="en-US" dirty="0"/>
              <a:t> over output range	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e.g., uniform outputs in range [0…1)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" dirty="0">
              <a:solidFill>
                <a:schemeClr val="tx1">
                  <a:lumMod val="6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select hash so these have equivalent quality, modulo stability:</a:t>
            </a:r>
          </a:p>
          <a:p>
            <a:pPr lvl="1"/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if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 ( </a:t>
            </a:r>
            <a:r>
              <a:rPr lang="en-US" sz="1600" dirty="0" err="1">
                <a:solidFill>
                  <a:schemeClr val="tx1">
                    <a:lumMod val="75000"/>
                  </a:schemeClr>
                </a:solidFill>
              </a:rPr>
              <a:t>color.a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 &lt; </a:t>
            </a:r>
            <a:r>
              <a:rPr lang="en-US" sz="1600" i="1" dirty="0">
                <a:solidFill>
                  <a:schemeClr val="tx1">
                    <a:lumMod val="75000"/>
                  </a:schemeClr>
                </a:solidFill>
              </a:rPr>
              <a:t>hash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( </a:t>
            </a:r>
            <a:r>
              <a:rPr lang="en-US" sz="1600" dirty="0" err="1">
                <a:solidFill>
                  <a:schemeClr val="tx1">
                    <a:lumMod val="75000"/>
                  </a:schemeClr>
                </a:solidFill>
              </a:rPr>
              <a:t>fragPos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 ) )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discard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;	    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if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 ( </a:t>
            </a:r>
            <a:r>
              <a:rPr lang="en-US" sz="1600" dirty="0" err="1">
                <a:solidFill>
                  <a:schemeClr val="tx1">
                    <a:lumMod val="75000"/>
                  </a:schemeClr>
                </a:solidFill>
              </a:rPr>
              <a:t>color.a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 &lt; </a:t>
            </a:r>
            <a:r>
              <a:rPr lang="en-US" sz="1600" i="1" dirty="0">
                <a:solidFill>
                  <a:schemeClr val="tx1">
                    <a:lumMod val="75000"/>
                  </a:schemeClr>
                </a:solidFill>
              </a:rPr>
              <a:t>drand48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() )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discard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8783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53703" y="5964373"/>
            <a:ext cx="184731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1062" y="5501870"/>
            <a:ext cx="2888931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Diff image under motion,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uncorrelated samples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5297" y="2289103"/>
            <a:ext cx="2213324" cy="3269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477" y="2289103"/>
            <a:ext cx="2213323" cy="3269682"/>
          </a:xfrm>
          <a:prstGeom prst="rect">
            <a:avLst/>
          </a:prstGeom>
        </p:spPr>
      </p:pic>
      <p:pic>
        <p:nvPicPr>
          <p:cNvPr id="3" name="stability2 - 0.00.15-0.00.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9318" y="0"/>
            <a:ext cx="7388225" cy="6172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4171" y="-79399"/>
            <a:ext cx="10798445" cy="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What Do I Mean BY “Stability”?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335" y="2289103"/>
            <a:ext cx="1815147" cy="278799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21294" y="2296917"/>
            <a:ext cx="1815147" cy="278799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80811" y="5387969"/>
            <a:ext cx="1088761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Unstable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49745" y="5387969"/>
            <a:ext cx="83067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Stable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5828" y="2010685"/>
            <a:ext cx="1837362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chemeClr val="tx1"/>
                </a:solidFill>
              </a:rPr>
              <a:t>Frame-to-frame diff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0187" y="2006778"/>
            <a:ext cx="1837362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chemeClr val="tx1"/>
                </a:solidFill>
              </a:rPr>
              <a:t>Frame-to-frame diff</a:t>
            </a:r>
          </a:p>
        </p:txBody>
      </p:sp>
    </p:spTree>
    <p:extLst>
      <p:ext uri="{BB962C8B-B14F-4D97-AF65-F5344CB8AC3E}">
        <p14:creationId xmlns:p14="http://schemas.microsoft.com/office/powerpoint/2010/main" val="202701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Achieving Hash Stability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278919"/>
            <a:ext cx="9948672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Key:  Discretize hash inputs in appropriate coordinate frame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For small </a:t>
            </a:r>
            <a:r>
              <a:rPr lang="el-GR" dirty="0"/>
              <a:t>Δ</a:t>
            </a:r>
            <a:r>
              <a:rPr lang="en-US" dirty="0"/>
              <a:t>:</a:t>
            </a:r>
          </a:p>
          <a:p>
            <a:pPr lvl="1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	hash( </a:t>
            </a:r>
            <a:r>
              <a:rPr lang="en-US" sz="14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floor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myPosition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 ) = hash( </a:t>
            </a:r>
            <a:r>
              <a:rPr lang="en-US" sz="14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floor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myPosition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+ </a:t>
            </a:r>
            <a:r>
              <a:rPr lang="el-GR" sz="1400" dirty="0">
                <a:solidFill>
                  <a:schemeClr val="tx1">
                    <a:lumMod val="65000"/>
                  </a:schemeClr>
                </a:solidFill>
              </a:rPr>
              <a:t>Δ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 )</a:t>
            </a:r>
            <a:endParaRPr lang="en-US" sz="1400" dirty="0">
              <a:solidFill>
                <a:schemeClr val="tx2"/>
              </a:solidFill>
            </a:endParaRP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Tweaking this, allows us to control the </a:t>
            </a:r>
            <a:r>
              <a:rPr lang="en-US" i="1" dirty="0">
                <a:solidFill>
                  <a:srgbClr val="92D050"/>
                </a:solidFill>
              </a:rPr>
              <a:t>scale</a:t>
            </a:r>
            <a:r>
              <a:rPr lang="en-US" dirty="0"/>
              <a:t> of the stable noise, e.g.:</a:t>
            </a:r>
          </a:p>
          <a:p>
            <a:pPr lvl="1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	hash( floor(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myPosition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/ </a:t>
            </a:r>
            <a:r>
              <a:rPr lang="en-US" sz="14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scale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 * </a:t>
            </a:r>
            <a:r>
              <a:rPr lang="en-US" sz="14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scale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lvl="1"/>
            <a:endParaRPr lang="en-US" sz="100" dirty="0">
              <a:solidFill>
                <a:schemeClr val="tx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Achieving Hash Stability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278919"/>
            <a:ext cx="9948672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Key:  Discretize hash inputs in appropriate coordinate frame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For small </a:t>
            </a:r>
            <a:r>
              <a:rPr lang="el-GR" dirty="0"/>
              <a:t>Δ</a:t>
            </a:r>
            <a:r>
              <a:rPr lang="en-US" dirty="0"/>
              <a:t>:</a:t>
            </a:r>
          </a:p>
          <a:p>
            <a:pPr lvl="1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	hash( </a:t>
            </a:r>
            <a:r>
              <a:rPr lang="en-US" sz="14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floor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myPosition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 ) = hash( </a:t>
            </a:r>
            <a:r>
              <a:rPr lang="en-US" sz="14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floor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myPosition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+ </a:t>
            </a:r>
            <a:r>
              <a:rPr lang="el-GR" sz="1400" dirty="0">
                <a:solidFill>
                  <a:schemeClr val="tx1">
                    <a:lumMod val="65000"/>
                  </a:schemeClr>
                </a:solidFill>
              </a:rPr>
              <a:t>Δ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 )</a:t>
            </a:r>
            <a:endParaRPr lang="en-US" sz="1400" dirty="0">
              <a:solidFill>
                <a:schemeClr val="tx2"/>
              </a:solidFill>
            </a:endParaRP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Tweaking this, allows us to control the </a:t>
            </a:r>
            <a:r>
              <a:rPr lang="en-US" i="1" dirty="0">
                <a:solidFill>
                  <a:srgbClr val="92D050"/>
                </a:solidFill>
              </a:rPr>
              <a:t>scale</a:t>
            </a:r>
            <a:r>
              <a:rPr lang="en-US" dirty="0"/>
              <a:t> of the stable noise, e.g.:</a:t>
            </a:r>
          </a:p>
          <a:p>
            <a:pPr lvl="1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	hash( floor(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myPosition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/ </a:t>
            </a:r>
            <a:r>
              <a:rPr lang="en-US" sz="14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scale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 * </a:t>
            </a:r>
            <a:r>
              <a:rPr lang="en-US" sz="14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scale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lvl="1"/>
            <a:endParaRPr lang="en-US" sz="100" dirty="0">
              <a:solidFill>
                <a:schemeClr val="tx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Ideally, same geometry should yield same hash under: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Camera translation or rotation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Object translation or rotation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Ideally, object skinning and deformation</a:t>
            </a:r>
          </a:p>
        </p:txBody>
      </p:sp>
    </p:spTree>
    <p:extLst>
      <p:ext uri="{BB962C8B-B14F-4D97-AF65-F5344CB8AC3E}">
        <p14:creationId xmlns:p14="http://schemas.microsoft.com/office/powerpoint/2010/main" val="294868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Choice of Coordinate Frame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6" y="1196865"/>
            <a:ext cx="10592469" cy="360155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50060" y="4949295"/>
            <a:ext cx="9304761" cy="449146"/>
            <a:chOff x="1040176" y="4980643"/>
            <a:chExt cx="9304761" cy="449146"/>
          </a:xfrm>
        </p:grpSpPr>
        <p:sp>
          <p:nvSpPr>
            <p:cNvPr id="8" name="TextBox 7"/>
            <p:cNvSpPr txBox="1"/>
            <p:nvPr/>
          </p:nvSpPr>
          <p:spPr>
            <a:xfrm>
              <a:off x="1213783" y="4980643"/>
              <a:ext cx="9131154" cy="341632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.</a:t>
              </a:r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’s work for deformation (and skinning) assuming hashing of pre-deformed coordinates</a:t>
              </a:r>
            </a:p>
          </p:txBody>
        </p:sp>
        <p:pic>
          <p:nvPicPr>
            <p:cNvPr id="9" name="Picture 8" descr="Description Blue &lt;strong&gt;question mark&lt;/strong&gt; (italic).sv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018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0176" y="5044254"/>
              <a:ext cx="385535" cy="38553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928372" y="5295488"/>
            <a:ext cx="3321743" cy="4247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*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=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being somewhat generous</a:t>
            </a:r>
          </a:p>
        </p:txBody>
      </p:sp>
    </p:spTree>
    <p:extLst>
      <p:ext uri="{BB962C8B-B14F-4D97-AF65-F5344CB8AC3E}">
        <p14:creationId xmlns:p14="http://schemas.microsoft.com/office/powerpoint/2010/main" val="64563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Choice of Coordinate Frame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6" y="1196865"/>
            <a:ext cx="10592469" cy="360155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50060" y="4949295"/>
            <a:ext cx="9304761" cy="449146"/>
            <a:chOff x="1040176" y="4980643"/>
            <a:chExt cx="9304761" cy="449146"/>
          </a:xfrm>
        </p:grpSpPr>
        <p:sp>
          <p:nvSpPr>
            <p:cNvPr id="8" name="TextBox 7"/>
            <p:cNvSpPr txBox="1"/>
            <p:nvPr/>
          </p:nvSpPr>
          <p:spPr>
            <a:xfrm>
              <a:off x="1213783" y="4980643"/>
              <a:ext cx="9131154" cy="341632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.</a:t>
              </a:r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’s work for deformation (and skinning) assuming hashing of pre-deformed coordinates</a:t>
              </a:r>
            </a:p>
          </p:txBody>
        </p:sp>
        <p:pic>
          <p:nvPicPr>
            <p:cNvPr id="9" name="Picture 8" descr="Description Blue &lt;strong&gt;question mark&lt;/strong&gt; (italic).sv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018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0176" y="5044254"/>
              <a:ext cx="385535" cy="38553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928372" y="5295488"/>
            <a:ext cx="3321743" cy="4247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*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=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being somewhat generous</a:t>
            </a:r>
          </a:p>
        </p:txBody>
      </p:sp>
      <p:sp>
        <p:nvSpPr>
          <p:cNvPr id="3" name="Rectangle 2"/>
          <p:cNvSpPr/>
          <p:nvPr/>
        </p:nvSpPr>
        <p:spPr>
          <a:xfrm>
            <a:off x="224116" y="2264229"/>
            <a:ext cx="10592469" cy="130628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4116" y="3984736"/>
            <a:ext cx="10592469" cy="41309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9993739">
            <a:off x="-42479" y="2429169"/>
            <a:ext cx="170751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Clear choices:</a:t>
            </a:r>
          </a:p>
        </p:txBody>
      </p:sp>
    </p:spTree>
    <p:extLst>
      <p:ext uri="{BB962C8B-B14F-4D97-AF65-F5344CB8AC3E}">
        <p14:creationId xmlns:p14="http://schemas.microsoft.com/office/powerpoint/2010/main" val="337834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 err="1"/>
              <a:t>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278919"/>
            <a:ext cx="9948672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Never, in my life, expected to write a paper about alpha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15 months ago, I didn’t even know a problem existed with alpha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Was sent a link to blog post on </a:t>
            </a:r>
            <a:r>
              <a:rPr lang="en-US" dirty="0">
                <a:hlinkClick r:id="rId2"/>
              </a:rPr>
              <a:t>Computing Alpha </a:t>
            </a:r>
            <a:r>
              <a:rPr lang="en-US" dirty="0" err="1">
                <a:hlinkClick r:id="rId2"/>
              </a:rPr>
              <a:t>Mipmaps</a:t>
            </a:r>
            <a:endParaRPr lang="en-US" dirty="0"/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Thought:  “Really!?  Alpha maps disappear with distance?  Weird.”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Forgot about the issue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273" y="3622765"/>
            <a:ext cx="2313902" cy="2436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211" y="3622765"/>
            <a:ext cx="2438190" cy="243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Choice of Coordinate Frame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6" y="1196865"/>
            <a:ext cx="10592469" cy="360155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50060" y="4949295"/>
            <a:ext cx="9304761" cy="449146"/>
            <a:chOff x="1040176" y="4980643"/>
            <a:chExt cx="9304761" cy="449146"/>
          </a:xfrm>
        </p:grpSpPr>
        <p:sp>
          <p:nvSpPr>
            <p:cNvPr id="8" name="TextBox 7"/>
            <p:cNvSpPr txBox="1"/>
            <p:nvPr/>
          </p:nvSpPr>
          <p:spPr>
            <a:xfrm>
              <a:off x="1213783" y="4980643"/>
              <a:ext cx="9131154" cy="341632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.</a:t>
              </a:r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’s work for deformation (and skinning) assuming hashing of pre-deformed coordinates</a:t>
              </a:r>
            </a:p>
          </p:txBody>
        </p:sp>
        <p:pic>
          <p:nvPicPr>
            <p:cNvPr id="9" name="Picture 8" descr="Description Blue &lt;strong&gt;question mark&lt;/strong&gt; (italic).sv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018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0176" y="5044254"/>
              <a:ext cx="385535" cy="38553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928372" y="5295488"/>
            <a:ext cx="3321743" cy="4247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*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=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being somewhat generous</a:t>
            </a:r>
          </a:p>
        </p:txBody>
      </p:sp>
      <p:sp>
        <p:nvSpPr>
          <p:cNvPr id="3" name="Rectangle 2"/>
          <p:cNvSpPr/>
          <p:nvPr/>
        </p:nvSpPr>
        <p:spPr>
          <a:xfrm>
            <a:off x="224116" y="2264229"/>
            <a:ext cx="10592469" cy="130628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4116" y="3984736"/>
            <a:ext cx="10592469" cy="41309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4116" y="3572414"/>
            <a:ext cx="10592469" cy="41309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575421" y="3980175"/>
            <a:ext cx="6233438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We selected object coordinates; can discuss why, offline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		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9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205866"/>
            <a:ext cx="9976104" cy="646331"/>
          </a:xfrm>
        </p:spPr>
        <p:txBody>
          <a:bodyPr/>
          <a:lstStyle/>
          <a:p>
            <a:r>
              <a:rPr lang="en-US" dirty="0"/>
              <a:t>Hashed Alpha Code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205866"/>
            <a:ext cx="9976104" cy="646331"/>
          </a:xfrm>
        </p:spPr>
        <p:txBody>
          <a:bodyPr/>
          <a:lstStyle/>
          <a:p>
            <a:r>
              <a:rPr lang="en-US" dirty="0"/>
              <a:t>Hashed Alpha Code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152" y="843413"/>
            <a:ext cx="4854282" cy="82993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19461" y="932688"/>
            <a:ext cx="49423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ideal scale to get 1-pixel sized noise</a:t>
            </a:r>
          </a:p>
        </p:txBody>
      </p:sp>
    </p:spTree>
    <p:extLst>
      <p:ext uri="{BB962C8B-B14F-4D97-AF65-F5344CB8AC3E}">
        <p14:creationId xmlns:p14="http://schemas.microsoft.com/office/powerpoint/2010/main" val="28595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205866"/>
            <a:ext cx="9976104" cy="646331"/>
          </a:xfrm>
        </p:spPr>
        <p:txBody>
          <a:bodyPr/>
          <a:lstStyle/>
          <a:p>
            <a:r>
              <a:rPr lang="en-US" dirty="0"/>
              <a:t>Hashed Alpha Code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19461" y="932688"/>
            <a:ext cx="49423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ideal scale to get 1-pixel sized noise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3151" y="1673352"/>
            <a:ext cx="4854283" cy="59093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19461" y="1673351"/>
            <a:ext cx="474841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Use 2 scales, one smaller &amp; one larger than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    desired scale; akin to </a:t>
            </a:r>
            <a:r>
              <a:rPr lang="en-US" dirty="0" err="1">
                <a:solidFill>
                  <a:srgbClr val="FFFF00"/>
                </a:solidFill>
              </a:rPr>
              <a:t>mipmapping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205866"/>
            <a:ext cx="9976104" cy="646331"/>
          </a:xfrm>
        </p:spPr>
        <p:txBody>
          <a:bodyPr/>
          <a:lstStyle/>
          <a:p>
            <a:r>
              <a:rPr lang="en-US" dirty="0"/>
              <a:t>Hashed Alpha Code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19461" y="932688"/>
            <a:ext cx="49423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ideal scale to get 1-pixel sized noise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3152" y="2264283"/>
            <a:ext cx="4854284" cy="67094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19460" y="2264283"/>
            <a:ext cx="546014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hashed noise samples at 2 discrete scales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19461" y="1673351"/>
            <a:ext cx="474841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Use 2 scales, one smaller &amp; one larger than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    desired scale; akin to </a:t>
            </a:r>
            <a:r>
              <a:rPr lang="en-US" dirty="0" err="1">
                <a:solidFill>
                  <a:srgbClr val="FFFF00"/>
                </a:solidFill>
              </a:rPr>
              <a:t>mipmapping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8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205866"/>
            <a:ext cx="9976104" cy="646331"/>
          </a:xfrm>
        </p:spPr>
        <p:txBody>
          <a:bodyPr/>
          <a:lstStyle/>
          <a:p>
            <a:r>
              <a:rPr lang="en-US" dirty="0"/>
              <a:t>Hashed Alpha Code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19461" y="932688"/>
            <a:ext cx="49423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ideal scale to get 1-pixel sized noise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19460" y="2264283"/>
            <a:ext cx="546014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hashed noise samples at 2 discrete scales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150" y="2935224"/>
            <a:ext cx="4854284" cy="923544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19459" y="2935224"/>
            <a:ext cx="449674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Linearly interpolate between noise scales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9461" y="1673351"/>
            <a:ext cx="474841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Use 2 scales, one smaller &amp; one larger than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    desired scale; akin to </a:t>
            </a:r>
            <a:r>
              <a:rPr lang="en-US" dirty="0" err="1">
                <a:solidFill>
                  <a:srgbClr val="FFFF00"/>
                </a:solidFill>
              </a:rPr>
              <a:t>mipmapping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205866"/>
            <a:ext cx="9976104" cy="646331"/>
          </a:xfrm>
        </p:spPr>
        <p:txBody>
          <a:bodyPr/>
          <a:lstStyle/>
          <a:p>
            <a:r>
              <a:rPr lang="en-US" dirty="0"/>
              <a:t>Hashed Alpha Code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19461" y="932688"/>
            <a:ext cx="49423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ideal scale to get 1-pixel sized noise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19460" y="2264283"/>
            <a:ext cx="546014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hashed noise samples at 2 discrete scales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19459" y="2935224"/>
            <a:ext cx="449674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Linearly interpolate between noise scales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150" y="3864728"/>
            <a:ext cx="4854284" cy="175883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19459" y="3858768"/>
            <a:ext cx="5250155" cy="108952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Interpolating between two uniform distributions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    does not give a new uniform distribution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This math corrects for this non-uniformity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9461" y="1673351"/>
            <a:ext cx="474841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Use 2 scales, one smaller &amp; one larger than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    desired scale; akin to </a:t>
            </a:r>
            <a:r>
              <a:rPr lang="en-US" dirty="0" err="1">
                <a:solidFill>
                  <a:srgbClr val="FFFF00"/>
                </a:solidFill>
              </a:rPr>
              <a:t>mipmapping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6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205866"/>
            <a:ext cx="9976104" cy="646331"/>
          </a:xfrm>
        </p:spPr>
        <p:txBody>
          <a:bodyPr/>
          <a:lstStyle/>
          <a:p>
            <a:r>
              <a:rPr lang="en-US" dirty="0"/>
              <a:t>Hashed Alpha Code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19461" y="932688"/>
            <a:ext cx="49423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ideal scale to get 1-pixel sized noise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19460" y="2264283"/>
            <a:ext cx="546014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hashed noise samples at 2 discrete scales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19459" y="2935224"/>
            <a:ext cx="449674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Linearly interpolate between noise scales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3150" y="5633069"/>
            <a:ext cx="4854284" cy="44990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19459" y="5626480"/>
            <a:ext cx="4735592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Clamp; alpha threshold of 0 makes no sense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19459" y="3858768"/>
            <a:ext cx="5250155" cy="108952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Interpolating between two uniform distributions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    does not give a new uniform distribution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This math corrects for this non-uniformity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19461" y="1673351"/>
            <a:ext cx="474841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Use 2 scales, one smaller &amp; one larger than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    desired scale; akin to </a:t>
            </a:r>
            <a:r>
              <a:rPr lang="en-US" dirty="0" err="1">
                <a:solidFill>
                  <a:srgbClr val="FFFF00"/>
                </a:solidFill>
              </a:rPr>
              <a:t>mipmapping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8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205866"/>
            <a:ext cx="9976104" cy="646331"/>
          </a:xfrm>
        </p:spPr>
        <p:txBody>
          <a:bodyPr/>
          <a:lstStyle/>
          <a:p>
            <a:r>
              <a:rPr lang="en-US" dirty="0"/>
              <a:t>Hashed Alpha Code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399030" y="2478389"/>
            <a:ext cx="649226" cy="44990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093976" y="1920240"/>
            <a:ext cx="3456432" cy="557784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96128" y="1702889"/>
            <a:ext cx="4669868" cy="108952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Specific hash not important, if uniform and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   takes </a:t>
            </a:r>
            <a:r>
              <a:rPr lang="en-US" dirty="0">
                <a:solidFill>
                  <a:srgbClr val="FFFF00"/>
                </a:solidFill>
                <a:latin typeface="Castellar" panose="020A0402060406010301" pitchFamily="18" charset="0"/>
              </a:rPr>
              <a:t>R</a:t>
            </a:r>
            <a:r>
              <a:rPr lang="en-US" baseline="30000" dirty="0">
                <a:solidFill>
                  <a:srgbClr val="FFFF00"/>
                </a:solidFill>
              </a:rPr>
              <a:t>3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[0…1)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use: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931" y="2856426"/>
            <a:ext cx="4626578" cy="8101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931" y="3767474"/>
            <a:ext cx="3900488" cy="5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9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205866"/>
            <a:ext cx="9976104" cy="646331"/>
          </a:xfrm>
        </p:spPr>
        <p:txBody>
          <a:bodyPr/>
          <a:lstStyle/>
          <a:p>
            <a:r>
              <a:rPr lang="en-US" dirty="0"/>
              <a:t>Hashed Alpha Code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873928" y="1381061"/>
            <a:ext cx="1088728" cy="23742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044952" y="1499616"/>
            <a:ext cx="2505456" cy="420624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32704" y="1874719"/>
            <a:ext cx="4318811" cy="103412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User parameter to control size of noise: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sz="1600" i="1" dirty="0">
                <a:solidFill>
                  <a:srgbClr val="FFFF00"/>
                </a:solidFill>
              </a:rPr>
              <a:t>1.0 = roughly pixel sized noise</a:t>
            </a:r>
          </a:p>
          <a:p>
            <a:pPr>
              <a:lnSpc>
                <a:spcPct val="90000"/>
              </a:lnSpc>
            </a:pPr>
            <a:r>
              <a:rPr lang="en-US" sz="1600" i="1" dirty="0">
                <a:solidFill>
                  <a:srgbClr val="FFFF00"/>
                </a:solidFill>
              </a:rPr>
              <a:t>	2.0 = roughly 2x2 pixel sized noise</a:t>
            </a:r>
          </a:p>
          <a:p>
            <a:pPr>
              <a:lnSpc>
                <a:spcPct val="90000"/>
              </a:lnSpc>
            </a:pPr>
            <a:r>
              <a:rPr lang="en-US" sz="1600" i="1" dirty="0">
                <a:solidFill>
                  <a:srgbClr val="FFFF00"/>
                </a:solidFill>
              </a:rPr>
              <a:t>	3.0 = roughly 3x3 pixel sized noise</a:t>
            </a:r>
          </a:p>
        </p:txBody>
      </p:sp>
    </p:spTree>
    <p:extLst>
      <p:ext uri="{BB962C8B-B14F-4D97-AF65-F5344CB8AC3E}">
        <p14:creationId xmlns:p14="http://schemas.microsoft.com/office/powerpoint/2010/main" val="48687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 err="1"/>
              <a:t>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278919"/>
            <a:ext cx="9948672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Never, in my life, expected to write a paper about alpha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15 months ago, I didn’t even know a problem existed with alpha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Was sent a link to blog post on </a:t>
            </a:r>
            <a:r>
              <a:rPr lang="en-US" dirty="0">
                <a:hlinkClick r:id="rId2"/>
              </a:rPr>
              <a:t>Computing Alpha </a:t>
            </a:r>
            <a:r>
              <a:rPr lang="en-US" dirty="0" err="1">
                <a:hlinkClick r:id="rId2"/>
              </a:rPr>
              <a:t>Mipmaps</a:t>
            </a:r>
            <a:endParaRPr lang="en-US" dirty="0"/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Thought:  “Really!?  Alpha maps disappear with distance?  Weird.”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Forgot about the issue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Recently:  Talking about a different problem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Had a bit of a miscommunication, ended up discussing this problem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As part of the discussion, Morgan asked, “why don’t people just hash?”</a:t>
            </a:r>
          </a:p>
        </p:txBody>
      </p:sp>
    </p:spTree>
    <p:extLst>
      <p:ext uri="{BB962C8B-B14F-4D97-AF65-F5344CB8AC3E}">
        <p14:creationId xmlns:p14="http://schemas.microsoft.com/office/powerpoint/2010/main" val="14928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Some 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3360"/>
            <a:ext cx="3667758" cy="4715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281" y="1383358"/>
            <a:ext cx="3667759" cy="4715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040" y="1383358"/>
            <a:ext cx="3667760" cy="4715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42" y="2916936"/>
            <a:ext cx="365635" cy="3172967"/>
          </a:xfrm>
          <a:prstGeom prst="rect">
            <a:avLst/>
          </a:prstGeom>
          <a:ln w="19050">
            <a:solidFill>
              <a:schemeClr val="tx1"/>
            </a:solidFill>
            <a:prstDash val="sysDot"/>
          </a:ln>
        </p:spPr>
      </p:pic>
      <p:sp>
        <p:nvSpPr>
          <p:cNvPr id="9" name="TextBox 8"/>
          <p:cNvSpPr txBox="1"/>
          <p:nvPr/>
        </p:nvSpPr>
        <p:spPr>
          <a:xfrm>
            <a:off x="774133" y="1002230"/>
            <a:ext cx="2119491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 </a:t>
            </a:r>
            <a:r>
              <a:rPr lang="el-GR" dirty="0">
                <a:solidFill>
                  <a:schemeClr val="tx1"/>
                </a:solidFill>
              </a:rPr>
              <a:t>α</a:t>
            </a:r>
            <a:r>
              <a:rPr lang="en-US" baseline="-25000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 = 0.5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2769" y="1016906"/>
            <a:ext cx="203773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 test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62530" y="1002230"/>
            <a:ext cx="19527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 OIT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6727" y="5525462"/>
            <a:ext cx="191430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0.06 </a:t>
            </a:r>
            <a:r>
              <a:rPr lang="en-US" dirty="0" err="1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 @ 1024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44485" y="5540138"/>
            <a:ext cx="191430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0.08 </a:t>
            </a:r>
            <a:r>
              <a:rPr lang="en-US" dirty="0" err="1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 @ 1024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42682" y="5525462"/>
            <a:ext cx="1792478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1.3 </a:t>
            </a:r>
            <a:r>
              <a:rPr lang="en-US" dirty="0" err="1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 @ 1024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6058" y="5861143"/>
            <a:ext cx="4931158" cy="2585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i="1" dirty="0">
                <a:solidFill>
                  <a:srgbClr val="FFFF00"/>
                </a:solidFill>
              </a:rPr>
              <a:t>Performances not optimized; only demonstrative of relative costs</a:t>
            </a:r>
          </a:p>
        </p:txBody>
      </p:sp>
    </p:spTree>
    <p:extLst>
      <p:ext uri="{BB962C8B-B14F-4D97-AF65-F5344CB8AC3E}">
        <p14:creationId xmlns:p14="http://schemas.microsoft.com/office/powerpoint/2010/main" val="14703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Some Results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281" y="1383358"/>
            <a:ext cx="3667759" cy="47156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040" y="1383358"/>
            <a:ext cx="3667760" cy="47156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3358"/>
            <a:ext cx="3667759" cy="4715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42" y="2916936"/>
            <a:ext cx="365635" cy="3172967"/>
          </a:xfrm>
          <a:prstGeom prst="rect">
            <a:avLst/>
          </a:prstGeom>
          <a:ln w="19050">
            <a:solidFill>
              <a:schemeClr val="tx1"/>
            </a:solidFill>
            <a:prstDash val="sysDot"/>
          </a:ln>
        </p:spPr>
      </p:pic>
      <p:sp>
        <p:nvSpPr>
          <p:cNvPr id="20" name="TextBox 19"/>
          <p:cNvSpPr txBox="1"/>
          <p:nvPr/>
        </p:nvSpPr>
        <p:spPr>
          <a:xfrm>
            <a:off x="288428" y="1002230"/>
            <a:ext cx="3090911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Adjust alpha [</a:t>
            </a:r>
            <a:r>
              <a:rPr lang="en-US" dirty="0" err="1">
                <a:solidFill>
                  <a:schemeClr val="tx1"/>
                </a:solidFill>
              </a:rPr>
              <a:t>Casta</a:t>
            </a:r>
            <a:r>
              <a:rPr lang="en-US" dirty="0" err="1"/>
              <a:t>ñ</a:t>
            </a:r>
            <a:r>
              <a:rPr lang="en-US" dirty="0" err="1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 2010]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82769" y="1016906"/>
            <a:ext cx="203773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 test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62530" y="1002230"/>
            <a:ext cx="19527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 OIT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6727" y="5525462"/>
            <a:ext cx="191430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0.06 </a:t>
            </a:r>
            <a:r>
              <a:rPr lang="en-US" dirty="0" err="1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 @ 1024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44485" y="5540138"/>
            <a:ext cx="191430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0.08 </a:t>
            </a:r>
            <a:r>
              <a:rPr lang="en-US" dirty="0" err="1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 @ 1024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42682" y="5525462"/>
            <a:ext cx="1792478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1.3 </a:t>
            </a:r>
            <a:r>
              <a:rPr lang="en-US" dirty="0" err="1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 @ 1024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36058" y="5861143"/>
            <a:ext cx="4931158" cy="2585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i="1" dirty="0">
                <a:solidFill>
                  <a:srgbClr val="FFFF00"/>
                </a:solidFill>
              </a:rPr>
              <a:t>Performances not optimized; only demonstrative of relative costs</a:t>
            </a:r>
          </a:p>
        </p:txBody>
      </p:sp>
    </p:spTree>
    <p:extLst>
      <p:ext uri="{BB962C8B-B14F-4D97-AF65-F5344CB8AC3E}">
        <p14:creationId xmlns:p14="http://schemas.microsoft.com/office/powerpoint/2010/main" val="425499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Not Just Alpha!</a:t>
            </a:r>
          </a:p>
        </p:txBody>
      </p:sp>
    </p:spTree>
    <p:extLst>
      <p:ext uri="{BB962C8B-B14F-4D97-AF65-F5344CB8AC3E}">
        <p14:creationId xmlns:p14="http://schemas.microsoft.com/office/powerpoint/2010/main" val="46832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HASHED Sampling HAS OTHER USES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5" y="843414"/>
            <a:ext cx="9523809" cy="5142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4945" y="5644639"/>
            <a:ext cx="8222123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NEW!  Not discussed in I3D paper: stable hashed sampling in other domains</a:t>
            </a:r>
          </a:p>
        </p:txBody>
      </p:sp>
    </p:spTree>
    <p:extLst>
      <p:ext uri="{BB962C8B-B14F-4D97-AF65-F5344CB8AC3E}">
        <p14:creationId xmlns:p14="http://schemas.microsoft.com/office/powerpoint/2010/main" val="34971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HASHED Sampling HAS OTHER USES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5" y="843414"/>
            <a:ext cx="9523809" cy="514285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79566" y="2682240"/>
            <a:ext cx="1785257" cy="56605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5400000">
            <a:off x="8677027" y="1755683"/>
            <a:ext cx="1785257" cy="56605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577737" y="3166308"/>
            <a:ext cx="1976846" cy="128016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92783" y="4468982"/>
            <a:ext cx="5383333" cy="341632"/>
          </a:xfrm>
          <a:prstGeom prst="rect">
            <a:avLst/>
          </a:prstGeom>
          <a:solidFill>
            <a:schemeClr val="bg1">
              <a:alpha val="58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Shows there’s a problem with anisotropic hashing!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945" y="5644639"/>
            <a:ext cx="8222123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NEW!  Not discussed in I3D paper: stable hashed sampling in other domains</a:t>
            </a:r>
          </a:p>
        </p:txBody>
      </p:sp>
    </p:spTree>
    <p:extLst>
      <p:ext uri="{BB962C8B-B14F-4D97-AF65-F5344CB8AC3E}">
        <p14:creationId xmlns:p14="http://schemas.microsoft.com/office/powerpoint/2010/main" val="22225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HASHED Sampling HAS OTHER USES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5" y="843413"/>
            <a:ext cx="9523809" cy="514285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79566" y="2682240"/>
            <a:ext cx="1785257" cy="56605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5400000">
            <a:off x="8677027" y="1755683"/>
            <a:ext cx="1785257" cy="56605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92783" y="4468981"/>
            <a:ext cx="5412764" cy="341632"/>
          </a:xfrm>
          <a:prstGeom prst="rect">
            <a:avLst/>
          </a:prstGeom>
          <a:solidFill>
            <a:schemeClr val="bg1">
              <a:alpha val="58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Can be addressed, mostly, by updating hash inputs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4945" y="5644639"/>
            <a:ext cx="8222123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NEW!  Not discussed in I3D paper: stable hashed sampling in other domains</a:t>
            </a:r>
          </a:p>
        </p:txBody>
      </p:sp>
    </p:spTree>
    <p:extLst>
      <p:ext uri="{BB962C8B-B14F-4D97-AF65-F5344CB8AC3E}">
        <p14:creationId xmlns:p14="http://schemas.microsoft.com/office/powerpoint/2010/main" val="38817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92" y="843413"/>
            <a:ext cx="971550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92" y="2557913"/>
            <a:ext cx="9715500" cy="171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92" y="4272413"/>
            <a:ext cx="9715500" cy="17145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94944" y="252482"/>
            <a:ext cx="9794156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tx2"/>
                </a:solidFill>
                <a:latin typeface="GeForce" pitchFamily="2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9pPr>
          </a:lstStyle>
          <a:p>
            <a:pPr defTabSz="914400"/>
            <a:r>
              <a:rPr lang="en-US" dirty="0"/>
              <a:t>Hashing At Grazing Angles</a:t>
            </a:r>
            <a:endParaRPr lang="en-US" kern="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44242" y="1604647"/>
            <a:ext cx="123623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09350" y="3244347"/>
            <a:ext cx="156645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21980" y="4846219"/>
            <a:ext cx="1542410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Anisotropic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</a:t>
            </a:r>
          </a:p>
        </p:txBody>
      </p:sp>
    </p:spTree>
    <p:extLst>
      <p:ext uri="{BB962C8B-B14F-4D97-AF65-F5344CB8AC3E}">
        <p14:creationId xmlns:p14="http://schemas.microsoft.com/office/powerpoint/2010/main" val="53781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4133" y="1002230"/>
            <a:ext cx="2119491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 </a:t>
            </a:r>
            <a:r>
              <a:rPr lang="el-GR" dirty="0">
                <a:solidFill>
                  <a:schemeClr val="tx1"/>
                </a:solidFill>
              </a:rPr>
              <a:t>α</a:t>
            </a:r>
            <a:r>
              <a:rPr lang="en-US" baseline="-25000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 = 0.5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82769" y="1016906"/>
            <a:ext cx="203773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 test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62530" y="1002230"/>
            <a:ext cx="19527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 OIT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680" y="1589560"/>
            <a:ext cx="3611626" cy="36116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127" y="1589560"/>
            <a:ext cx="3623673" cy="36236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" y="1591129"/>
            <a:ext cx="3610057" cy="361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4133" y="1002230"/>
            <a:ext cx="2119491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 </a:t>
            </a:r>
            <a:r>
              <a:rPr lang="el-GR" dirty="0">
                <a:solidFill>
                  <a:schemeClr val="tx1"/>
                </a:solidFill>
              </a:rPr>
              <a:t>α</a:t>
            </a:r>
            <a:r>
              <a:rPr lang="en-US" baseline="-25000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 = 0.5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82769" y="1016906"/>
            <a:ext cx="203773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 test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62530" y="1002230"/>
            <a:ext cx="19527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 OIT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680" y="1589560"/>
            <a:ext cx="3611626" cy="36116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127" y="1589560"/>
            <a:ext cx="3623673" cy="36236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" y="1591129"/>
            <a:ext cx="3610057" cy="361005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657862">
            <a:off x="5452574" y="2871216"/>
            <a:ext cx="1381578" cy="448056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24254" y="3395373"/>
            <a:ext cx="2627642" cy="78483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Might ask: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Do I want noise nearby?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(Alpha test is OK here)</a:t>
            </a:r>
          </a:p>
        </p:txBody>
      </p:sp>
    </p:spTree>
    <p:extLst>
      <p:ext uri="{BB962C8B-B14F-4D97-AF65-F5344CB8AC3E}">
        <p14:creationId xmlns:p14="http://schemas.microsoft.com/office/powerpoint/2010/main" val="349646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83573" y="1011374"/>
            <a:ext cx="2037737" cy="5355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 test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(Faded in with LOD)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62530" y="1002230"/>
            <a:ext cx="19527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 OIT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127" y="1589560"/>
            <a:ext cx="3623673" cy="3623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6" y="1589560"/>
            <a:ext cx="3611626" cy="36116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8428" y="1002230"/>
            <a:ext cx="3090911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Adjust alpha [</a:t>
            </a:r>
            <a:r>
              <a:rPr lang="en-US" dirty="0" err="1">
                <a:solidFill>
                  <a:schemeClr val="tx1"/>
                </a:solidFill>
              </a:rPr>
              <a:t>Casta</a:t>
            </a:r>
            <a:r>
              <a:rPr lang="en-US" dirty="0" err="1"/>
              <a:t>ñ</a:t>
            </a:r>
            <a:r>
              <a:rPr lang="en-US" dirty="0" err="1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 2010]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653" y="1589560"/>
            <a:ext cx="3611626" cy="361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0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Moral: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278919"/>
            <a:ext cx="9948672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Game developers:  Share your problems; don’t assume we know them!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Informal poll of a couple (former) academics:  0% knew about this problem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7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83573" y="1011374"/>
            <a:ext cx="2037737" cy="5355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 test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(Faded in with LOD)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62530" y="1002230"/>
            <a:ext cx="19527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 OIT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127" y="1589560"/>
            <a:ext cx="3623673" cy="36236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7795" y="1011374"/>
            <a:ext cx="2773900" cy="5355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Per-LOD threshold adjust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(Manual, “artist” driven)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653" y="1589560"/>
            <a:ext cx="3611626" cy="3611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" y="1589560"/>
            <a:ext cx="3609599" cy="360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714895"/>
            <a:ext cx="3694176" cy="5457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0" y="809977"/>
            <a:ext cx="3629813" cy="5362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626" y="714894"/>
            <a:ext cx="3694176" cy="5457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Helps WITH MSAA And A2C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62528" y="5171894"/>
            <a:ext cx="19527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 OIT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6425" y="5171894"/>
            <a:ext cx="2372765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8x alpha-to-coverage</a:t>
            </a:r>
            <a:endParaRPr lang="en-US" sz="1400" i="1" dirty="0">
              <a:solidFill>
                <a:srgbClr val="92D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5789" y="5171894"/>
            <a:ext cx="2233304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8x hashed alpha-to-</a:t>
            </a:r>
          </a:p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coverage</a:t>
            </a:r>
            <a:endParaRPr lang="en-US" sz="1400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586984"/>
            <a:ext cx="10972800" cy="585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Antialiasing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24" y="843413"/>
            <a:ext cx="4795909" cy="5328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192" y="843413"/>
            <a:ext cx="4795908" cy="5328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7409" y="1263528"/>
            <a:ext cx="458747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i="1" dirty="0">
                <a:solidFill>
                  <a:schemeClr val="tx1"/>
                </a:solidFill>
              </a:rPr>
              <a:t>   Alpha		Hashed Alpha    Ground Truth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806" y="1263528"/>
            <a:ext cx="458747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i="1" dirty="0">
                <a:solidFill>
                  <a:schemeClr val="tx1"/>
                </a:solidFill>
              </a:rPr>
              <a:t>Alpha		Hashed Alpha    Ground Truth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72264" y="995302"/>
            <a:ext cx="3045963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With Temporal Antialiasing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2492" y="995302"/>
            <a:ext cx="282955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No Temporal Antialiasing</a:t>
            </a:r>
          </a:p>
        </p:txBody>
      </p:sp>
    </p:spTree>
    <p:extLst>
      <p:ext uri="{BB962C8B-B14F-4D97-AF65-F5344CB8AC3E}">
        <p14:creationId xmlns:p14="http://schemas.microsoft.com/office/powerpoint/2010/main" val="242100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Antialiasing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Might think, “based on stochastic sampling; of course TAA works well!”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dirty="0"/>
              <a:t>But hashed alpha designed for </a:t>
            </a:r>
            <a:r>
              <a:rPr lang="en-US" i="1" dirty="0">
                <a:solidFill>
                  <a:schemeClr val="tx2"/>
                </a:solidFill>
              </a:rPr>
              <a:t>stability</a:t>
            </a:r>
            <a:r>
              <a:rPr lang="en-US" dirty="0"/>
              <a:t> under tiny camera motions, e.g. TAA jitter</a:t>
            </a:r>
          </a:p>
          <a:p>
            <a:pPr marL="742950" lvl="1" indent="-171450">
              <a:buFont typeface="Arial" panose="020B0604020202020204" pitchFamily="34" charset="0"/>
              <a:buChar char="•"/>
            </a:pP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6453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Antialiasing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Might think, “based on stochastic sampling; of course TAA works well!”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dirty="0"/>
              <a:t>But hashed alpha designed for </a:t>
            </a:r>
            <a:r>
              <a:rPr lang="en-US" i="1" dirty="0">
                <a:solidFill>
                  <a:schemeClr val="tx2"/>
                </a:solidFill>
              </a:rPr>
              <a:t>stability</a:t>
            </a:r>
            <a:r>
              <a:rPr lang="en-US" dirty="0"/>
              <a:t> under tiny camera motions, e.g. TAA jitter</a:t>
            </a:r>
          </a:p>
          <a:p>
            <a:pPr marL="742950" lvl="1" indent="-17145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couple approaches: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dirty="0"/>
              <a:t>Reduce global noise scale to &lt; 1 pixel</a:t>
            </a:r>
          </a:p>
          <a:p>
            <a:pPr marL="1374775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TAA integrates sub pixel noise samples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Jitter offset in hash space; </a:t>
            </a:r>
          </a:p>
          <a:p>
            <a:pPr marL="1374775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Hash on </a:t>
            </a:r>
            <a:r>
              <a:rPr lang="en-US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objPos+offset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rather than </a:t>
            </a:r>
            <a:r>
              <a:rPr lang="en-US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objPos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relatively large, uncorrelated 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offset[</a:t>
            </a:r>
            <a:r>
              <a:rPr lang="en-US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Jitter the alpha threshold</a:t>
            </a:r>
          </a:p>
          <a:p>
            <a:pPr marL="1374775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 </a:t>
            </a:r>
            <a:r>
              <a:rPr lang="el-GR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aseline="-25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hash( </a:t>
            </a:r>
            <a:r>
              <a:rPr lang="en-US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objPos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thresholds </a:t>
            </a:r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el-G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/N )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[0…N)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95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122161"/>
            <a:ext cx="9948672" cy="47387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cs typeface="Consolas" panose="020B0609020204030204" pitchFamily="49" charset="0"/>
              </a:rPr>
              <a:t>Introduce new approach for alpha testing: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Consolas" panose="020B0609020204030204" pitchFamily="49" charset="0"/>
              </a:rPr>
              <a:t>Alpha threshold cheaply &amp; procedurally selected via a hash function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Consolas" panose="020B0609020204030204" pitchFamily="49" charset="0"/>
              </a:rPr>
              <a:t>Gives stable noise; roughly as stable as traditional alpha test</a:t>
            </a:r>
          </a:p>
          <a:p>
            <a:pPr lvl="1"/>
            <a:endParaRPr lang="en-US" sz="100" dirty="0">
              <a:solidFill>
                <a:schemeClr val="tx1">
                  <a:lumMod val="75000"/>
                </a:schemeClr>
              </a:solidFill>
            </a:endParaRPr>
          </a:p>
          <a:p>
            <a:pPr marL="857250" lvl="1" indent="-285750">
              <a:buFont typeface="Arial" panose="020B0604020202020204" pitchFamily="34" charset="0"/>
              <a:buChar char="•"/>
            </a:pPr>
            <a:endParaRPr lang="en-US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122161"/>
            <a:ext cx="9948672" cy="47387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cs typeface="Consolas" panose="020B0609020204030204" pitchFamily="49" charset="0"/>
              </a:rPr>
              <a:t>Introduce new approach for alpha testing: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Consolas" panose="020B0609020204030204" pitchFamily="49" charset="0"/>
              </a:rPr>
              <a:t>Alpha threshold cheaply &amp; procedurally selected via a hash function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Consolas" panose="020B0609020204030204" pitchFamily="49" charset="0"/>
              </a:rPr>
              <a:t>Gives stable noise; roughly as stable as traditional alpha test</a:t>
            </a:r>
          </a:p>
          <a:p>
            <a:pPr lvl="1"/>
            <a:endParaRPr lang="en-US" sz="100" dirty="0">
              <a:solidFill>
                <a:schemeClr val="tx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cs typeface="Consolas" panose="020B0609020204030204" pitchFamily="49" charset="0"/>
              </a:rPr>
              <a:t>Still use one alpha test per pixel, allowing: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Consolas" panose="020B0609020204030204" pitchFamily="49" charset="0"/>
              </a:rPr>
              <a:t>Use in both deferred and forward pipelines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Consolas" panose="020B0609020204030204" pitchFamily="49" charset="0"/>
              </a:rPr>
              <a:t>Run on older hardware; no new (or recent) features required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endParaRPr lang="en-US" sz="100" dirty="0">
              <a:cs typeface="Consolas" panose="020B0609020204030204" pitchFamily="49" charset="0"/>
            </a:endParaRPr>
          </a:p>
          <a:p>
            <a:pPr marL="857250" lvl="1" indent="-285750">
              <a:buFont typeface="Arial" panose="020B0604020202020204" pitchFamily="34" charset="0"/>
              <a:buChar char="•"/>
            </a:pPr>
            <a:endParaRPr lang="en-US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10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122161"/>
            <a:ext cx="9948672" cy="47387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cs typeface="Consolas" panose="020B0609020204030204" pitchFamily="49" charset="0"/>
              </a:rPr>
              <a:t>Introduce new approach for alpha testing: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Consolas" panose="020B0609020204030204" pitchFamily="49" charset="0"/>
              </a:rPr>
              <a:t>Alpha threshold cheaply &amp; procedurally selected via a hash function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Consolas" panose="020B0609020204030204" pitchFamily="49" charset="0"/>
              </a:rPr>
              <a:t>Gives stable noise; roughly as stable as traditional alpha test</a:t>
            </a:r>
          </a:p>
          <a:p>
            <a:pPr lvl="1"/>
            <a:endParaRPr lang="en-US" sz="100" dirty="0">
              <a:solidFill>
                <a:schemeClr val="tx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cs typeface="Consolas" panose="020B0609020204030204" pitchFamily="49" charset="0"/>
              </a:rPr>
              <a:t>Still use one alpha test per pixel, allowing: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Consolas" panose="020B0609020204030204" pitchFamily="49" charset="0"/>
              </a:rPr>
              <a:t>Use in both deferred and forward pipelines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Consolas" panose="020B0609020204030204" pitchFamily="49" charset="0"/>
              </a:rPr>
              <a:t>Run on older hardware; no new (or recent) features required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endParaRPr lang="en-US" sz="100" dirty="0">
              <a:cs typeface="Consolas" panose="020B06090202040302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cs typeface="Consolas" panose="020B0609020204030204" pitchFamily="49" charset="0"/>
              </a:rPr>
              <a:t>Requires nothing in asset pipeline 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Consolas" panose="020B0609020204030204" pitchFamily="49" charset="0"/>
              </a:rPr>
              <a:t>Directly uses </a:t>
            </a:r>
            <a:r>
              <a:rPr lang="en-US" sz="1400" dirty="0" err="1">
                <a:cs typeface="Consolas" panose="020B0609020204030204" pitchFamily="49" charset="0"/>
              </a:rPr>
              <a:t>mip</a:t>
            </a:r>
            <a:r>
              <a:rPr lang="en-US" sz="1400" dirty="0">
                <a:cs typeface="Consolas" panose="020B0609020204030204" pitchFamily="49" charset="0"/>
              </a:rPr>
              <a:t>-chain’s alpha channels representing pre-filtered visibility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endParaRPr lang="en-US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122161"/>
            <a:ext cx="9948672" cy="47387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cs typeface="Consolas" panose="020B0609020204030204" pitchFamily="49" charset="0"/>
              </a:rPr>
              <a:t>Introduce new approach for alpha testing: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Consolas" panose="020B0609020204030204" pitchFamily="49" charset="0"/>
              </a:rPr>
              <a:t>Alpha threshold cheaply &amp; procedurally selected via a hash function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Consolas" panose="020B0609020204030204" pitchFamily="49" charset="0"/>
              </a:rPr>
              <a:t>Gives stable noise; roughly as stable as traditional alpha test</a:t>
            </a:r>
          </a:p>
          <a:p>
            <a:pPr lvl="1"/>
            <a:endParaRPr lang="en-US" sz="100" dirty="0">
              <a:solidFill>
                <a:schemeClr val="tx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cs typeface="Consolas" panose="020B0609020204030204" pitchFamily="49" charset="0"/>
              </a:rPr>
              <a:t>Still use one alpha test per pixel, allowing: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Consolas" panose="020B0609020204030204" pitchFamily="49" charset="0"/>
              </a:rPr>
              <a:t>Use in both deferred and forward pipelines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Consolas" panose="020B0609020204030204" pitchFamily="49" charset="0"/>
              </a:rPr>
              <a:t>Run on older hardware; no new (or recent) features required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endParaRPr lang="en-US" sz="100" dirty="0">
              <a:cs typeface="Consolas" panose="020B06090202040302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cs typeface="Consolas" panose="020B0609020204030204" pitchFamily="49" charset="0"/>
              </a:rPr>
              <a:t>Requires nothing in asset pipeline 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Consolas" panose="020B0609020204030204" pitchFamily="49" charset="0"/>
              </a:rPr>
              <a:t>Directly uses </a:t>
            </a:r>
            <a:r>
              <a:rPr lang="en-US" sz="1400" dirty="0" err="1">
                <a:cs typeface="Consolas" panose="020B0609020204030204" pitchFamily="49" charset="0"/>
              </a:rPr>
              <a:t>mip</a:t>
            </a:r>
            <a:r>
              <a:rPr lang="en-US" sz="1400" dirty="0">
                <a:cs typeface="Consolas" panose="020B0609020204030204" pitchFamily="49" charset="0"/>
              </a:rPr>
              <a:t>-chain’s alpha channels representing pre-filtered visibility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endParaRPr lang="en-US" sz="100" dirty="0">
              <a:cs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Consolas" panose="020B0609020204030204" pitchFamily="49" charset="0"/>
              </a:rPr>
              <a:t>Can apply in other domains where stable shading locations important</a:t>
            </a:r>
            <a:endParaRPr lang="en-US" sz="1600" dirty="0">
              <a:cs typeface="Consolas" panose="020B0609020204030204" pitchFamily="49" charset="0"/>
            </a:endParaRPr>
          </a:p>
          <a:p>
            <a:pPr marL="857250" lvl="1" indent="-285750">
              <a:buFont typeface="Arial" panose="020B0604020202020204" pitchFamily="34" charset="0"/>
              <a:buChar char="•"/>
            </a:pPr>
            <a:endParaRPr lang="en-US" dirty="0"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4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ees2 - 0.00.05-0.00.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839" y="0"/>
            <a:ext cx="5600700" cy="617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367" y="554064"/>
            <a:ext cx="124662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6249" y="554064"/>
            <a:ext cx="1568122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1967" y="554064"/>
            <a:ext cx="1543308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146759" y="303784"/>
            <a:ext cx="3826041" cy="590931"/>
          </a:xfrm>
        </p:spPr>
        <p:txBody>
          <a:bodyPr/>
          <a:lstStyle/>
          <a:p>
            <a:pPr algn="ctr"/>
            <a:r>
              <a:rPr lang="de-DE" dirty="0"/>
              <a:t>Questions?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/>
          </p:nvPr>
        </p:nvSpPr>
        <p:spPr>
          <a:xfrm>
            <a:off x="7315200" y="894715"/>
            <a:ext cx="3509554" cy="1369514"/>
          </a:xfrm>
        </p:spPr>
        <p:txBody>
          <a:bodyPr/>
          <a:lstStyle/>
          <a:p>
            <a:pPr algn="ctr"/>
            <a:r>
              <a:rPr lang="de-DE" dirty="0">
                <a:hlinkClick r:id="rId5"/>
              </a:rPr>
              <a:t>cwyman@nvidia.com</a:t>
            </a:r>
            <a:r>
              <a:rPr lang="de-DE" dirty="0"/>
              <a:t>   </a:t>
            </a:r>
          </a:p>
          <a:p>
            <a:pPr algn="ctr"/>
            <a:r>
              <a:rPr lang="de-DE" dirty="0"/>
              <a:t>@_cwyman_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90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Moral: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278919"/>
            <a:ext cx="9948672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Game developers:  Share your problems; don’t assume we know them!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Informal poll of a couple (former) academics:  0% knew about this problem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Researchers:  Don’t assume simple problems are solved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31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Moral: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278919"/>
            <a:ext cx="9948672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Game developers:  Share your problems; don’t assume we know them!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Informal poll of a couple (former) academics:  0% knew about this problem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Researchers:  Don’t assume simple problems are solved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Students:  Search for problems where you can have an impact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Research need not be hard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Hare-brained idea to accepted research paper:  12 weeks</a:t>
            </a:r>
          </a:p>
        </p:txBody>
      </p:sp>
    </p:spTree>
    <p:extLst>
      <p:ext uri="{BB962C8B-B14F-4D97-AF65-F5344CB8AC3E}">
        <p14:creationId xmlns:p14="http://schemas.microsoft.com/office/powerpoint/2010/main" val="390855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385" y="0"/>
            <a:ext cx="4161375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Why Do People Alpha Test?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78" y="1278919"/>
            <a:ext cx="6524026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Has advantages over alpha blend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Order independent; cheap; forward or deferred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Extends to MSAA via alpha-to-coverage</a:t>
            </a:r>
          </a:p>
        </p:txBody>
      </p:sp>
    </p:spTree>
    <p:extLst>
      <p:ext uri="{BB962C8B-B14F-4D97-AF65-F5344CB8AC3E}">
        <p14:creationId xmlns:p14="http://schemas.microsoft.com/office/powerpoint/2010/main" val="162350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385" y="0"/>
            <a:ext cx="4161375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/>
              <a:t>But…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78" y="1278919"/>
            <a:ext cx="6524026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Has advantages over alpha blend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Order independent; cheap; forward or deferred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Extends to MSAA via alpha-to-coverage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Alpha-tested </a:t>
            </a:r>
            <a:r>
              <a:rPr lang="en-US" dirty="0" err="1"/>
              <a:t>geom</a:t>
            </a:r>
            <a:r>
              <a:rPr lang="en-US" dirty="0"/>
              <a:t> can disappear w / distance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1892976"/>
            <a:ext cx="1600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9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itle &amp; Bullet">
  <a:themeElements>
    <a:clrScheme name="2015 WHITE Template">
      <a:dk1>
        <a:srgbClr val="B3B3B3"/>
      </a:dk1>
      <a:lt1>
        <a:srgbClr val="FFFFFF"/>
      </a:lt1>
      <a:dk2>
        <a:srgbClr val="000000"/>
      </a:dk2>
      <a:lt2>
        <a:srgbClr val="76B900"/>
      </a:lt2>
      <a:accent1>
        <a:srgbClr val="0071C5"/>
      </a:accent1>
      <a:accent2>
        <a:srgbClr val="007450"/>
      </a:accent2>
      <a:accent3>
        <a:srgbClr val="9A4216"/>
      </a:accent3>
      <a:accent4>
        <a:srgbClr val="505050"/>
      </a:accent4>
      <a:accent5>
        <a:srgbClr val="9E1212"/>
      </a:accent5>
      <a:accent6>
        <a:srgbClr val="0D3481"/>
      </a:accent6>
      <a:hlink>
        <a:srgbClr val="76B900"/>
      </a:hlink>
      <a:folHlink>
        <a:srgbClr val="004827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9E8B2F2D50A34B8956FD0A46C10A97" ma:contentTypeVersion="0" ma:contentTypeDescription="Create a new document." ma:contentTypeScope="" ma:versionID="2d22a1089f8aa3be74aa23dc2e82a28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BEA82F4F-F3EA-4E98-BEE2-3C70B6315C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E29B7386-0C5E-43DB-8BF1-052EEAD5F5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88E22E-2A4B-4FB1-9848-BF16E7DBE74B}">
  <ds:schemaRefs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85829</TotalTime>
  <Words>1967</Words>
  <Application>Microsoft Office PowerPoint</Application>
  <PresentationFormat>Custom</PresentationFormat>
  <Paragraphs>388</Paragraphs>
  <Slides>59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Arial</vt:lpstr>
      <vt:lpstr>MS PGothic</vt:lpstr>
      <vt:lpstr>Calibri</vt:lpstr>
      <vt:lpstr>Trebuchet MS</vt:lpstr>
      <vt:lpstr>Century Gothic</vt:lpstr>
      <vt:lpstr>Consolas</vt:lpstr>
      <vt:lpstr>Castellar</vt:lpstr>
      <vt:lpstr>Wingdings</vt:lpstr>
      <vt:lpstr>GeForce</vt:lpstr>
      <vt:lpstr>MS PGothic</vt:lpstr>
      <vt:lpstr>Title &amp; Bullet</vt:lpstr>
      <vt:lpstr>Hashed Alpha Testing</vt:lpstr>
      <vt:lpstr>STory</vt:lpstr>
      <vt:lpstr>STory</vt:lpstr>
      <vt:lpstr>STory</vt:lpstr>
      <vt:lpstr>Moral:</vt:lpstr>
      <vt:lpstr>Moral:</vt:lpstr>
      <vt:lpstr>Moral:</vt:lpstr>
      <vt:lpstr>Why Do People Alpha Test?</vt:lpstr>
      <vt:lpstr>But… Problem</vt:lpstr>
      <vt:lpstr>But… Problem</vt:lpstr>
      <vt:lpstr>So:  Hashed Alpha Test</vt:lpstr>
      <vt:lpstr>So:  Hashed Alpha Test</vt:lpstr>
      <vt:lpstr>So:  Hashed Alpha Test</vt:lpstr>
      <vt:lpstr>What Does this Look Like?</vt:lpstr>
      <vt:lpstr>Talk Takeaways</vt:lpstr>
      <vt:lpstr>Talk Takeaways</vt:lpstr>
      <vt:lpstr>Talk Takeaways</vt:lpstr>
      <vt:lpstr>Talk Takeaways</vt:lpstr>
      <vt:lpstr>Stochastic Sampling Works</vt:lpstr>
      <vt:lpstr>Stochastic Sampling Works</vt:lpstr>
      <vt:lpstr>Stochastic Sampling Works</vt:lpstr>
      <vt:lpstr>Why Hashing?</vt:lpstr>
      <vt:lpstr>Why Hashing?</vt:lpstr>
      <vt:lpstr>Why Hashing?</vt:lpstr>
      <vt:lpstr>What Do I Mean BY “Stability”?</vt:lpstr>
      <vt:lpstr>Achieving Hash Stability</vt:lpstr>
      <vt:lpstr>Achieving Hash Stability</vt:lpstr>
      <vt:lpstr>Choice of Coordinate Frame</vt:lpstr>
      <vt:lpstr>Choice of Coordinate Frame</vt:lpstr>
      <vt:lpstr>Choice of Coordinate Frame</vt:lpstr>
      <vt:lpstr>Hashed Alpha Code</vt:lpstr>
      <vt:lpstr>Hashed Alpha Code</vt:lpstr>
      <vt:lpstr>Hashed Alpha Code</vt:lpstr>
      <vt:lpstr>Hashed Alpha Code</vt:lpstr>
      <vt:lpstr>Hashed Alpha Code</vt:lpstr>
      <vt:lpstr>Hashed Alpha Code</vt:lpstr>
      <vt:lpstr>Hashed Alpha Code</vt:lpstr>
      <vt:lpstr>Hashed Alpha Code</vt:lpstr>
      <vt:lpstr>Hashed Alpha Code</vt:lpstr>
      <vt:lpstr>Some Results</vt:lpstr>
      <vt:lpstr>Some Results</vt:lpstr>
      <vt:lpstr>But Not Just Alpha!</vt:lpstr>
      <vt:lpstr>HASHED Sampling HAS OTHER USES</vt:lpstr>
      <vt:lpstr>HASHED Sampling HAS OTHER USES</vt:lpstr>
      <vt:lpstr>HASHED Sampling HAS OTHER USES</vt:lpstr>
      <vt:lpstr>PowerPoint Presentation</vt:lpstr>
      <vt:lpstr>Results</vt:lpstr>
      <vt:lpstr>Results</vt:lpstr>
      <vt:lpstr>Results</vt:lpstr>
      <vt:lpstr>Results</vt:lpstr>
      <vt:lpstr>Helps WITH MSAA And A2C</vt:lpstr>
      <vt:lpstr>Temporal Antialiasing</vt:lpstr>
      <vt:lpstr>Temporal Antialiasing</vt:lpstr>
      <vt:lpstr>Temporal Antialiasing</vt:lpstr>
      <vt:lpstr>Summary</vt:lpstr>
      <vt:lpstr>Summary</vt:lpstr>
      <vt:lpstr>Summary</vt:lpstr>
      <vt:lpstr>Summary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Hohn</dc:creator>
  <cp:lastModifiedBy>Chris Wyman</cp:lastModifiedBy>
  <cp:revision>3427</cp:revision>
  <dcterms:created xsi:type="dcterms:W3CDTF">2008-01-24T03:11:41Z</dcterms:created>
  <dcterms:modified xsi:type="dcterms:W3CDTF">2017-03-06T18:45:02Z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0x010100F59E8B2F2D50A34B8956FD0A46C10A97</vt:lpwstr>
  </property>
</Properties>
</file>